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87" r:id="rId3"/>
    <p:sldId id="278" r:id="rId4"/>
    <p:sldId id="296" r:id="rId5"/>
    <p:sldId id="307" r:id="rId6"/>
    <p:sldId id="308" r:id="rId7"/>
    <p:sldId id="309" r:id="rId8"/>
    <p:sldId id="310" r:id="rId9"/>
    <p:sldId id="311" r:id="rId10"/>
    <p:sldId id="312" r:id="rId11"/>
    <p:sldId id="313" r:id="rId12"/>
    <p:sldId id="314" r:id="rId13"/>
    <p:sldId id="264" r:id="rId14"/>
    <p:sldId id="276" r:id="rId15"/>
    <p:sldId id="261" r:id="rId16"/>
    <p:sldId id="262" r:id="rId17"/>
    <p:sldId id="263" r:id="rId18"/>
    <p:sldId id="280" r:id="rId19"/>
    <p:sldId id="279" r:id="rId20"/>
    <p:sldId id="281" r:id="rId21"/>
    <p:sldId id="282" r:id="rId22"/>
    <p:sldId id="283" r:id="rId23"/>
    <p:sldId id="284" r:id="rId24"/>
    <p:sldId id="286" r:id="rId25"/>
    <p:sldId id="320" r:id="rId26"/>
    <p:sldId id="315" r:id="rId27"/>
    <p:sldId id="316" r:id="rId28"/>
    <p:sldId id="317" r:id="rId29"/>
    <p:sldId id="318" r:id="rId30"/>
    <p:sldId id="319" r:id="rId3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66606" autoAdjust="0"/>
  </p:normalViewPr>
  <p:slideViewPr>
    <p:cSldViewPr snapToGrid="0">
      <p:cViewPr varScale="1">
        <p:scale>
          <a:sx n="43" d="100"/>
          <a:sy n="43" d="100"/>
        </p:scale>
        <p:origin x="-157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10D66-5DBB-447F-8F18-E321B53BC490}" type="datetimeFigureOut">
              <a:rPr lang="fr-FR" smtClean="0"/>
              <a:t>05/11/2019</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C8FF8D-0741-428E-84E9-A5AB77D1A4DB}" type="slidenum">
              <a:rPr lang="fr-FR" smtClean="0"/>
              <a:t>‹N°›</a:t>
            </a:fld>
            <a:endParaRPr lang="fr-FR"/>
          </a:p>
        </p:txBody>
      </p:sp>
    </p:spTree>
    <p:extLst>
      <p:ext uri="{BB962C8B-B14F-4D97-AF65-F5344CB8AC3E}">
        <p14:creationId xmlns:p14="http://schemas.microsoft.com/office/powerpoint/2010/main" val="1804022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3</a:t>
            </a:fld>
            <a:endParaRPr lang="fr-FR"/>
          </a:p>
        </p:txBody>
      </p:sp>
    </p:spTree>
    <p:extLst>
      <p:ext uri="{BB962C8B-B14F-4D97-AF65-F5344CB8AC3E}">
        <p14:creationId xmlns:p14="http://schemas.microsoft.com/office/powerpoint/2010/main" val="1550553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En reprenant les caractéristiques d’un concept</a:t>
            </a:r>
            <a:r>
              <a:rPr lang="fr-FR" baseline="0" dirty="0" smtClean="0"/>
              <a:t> (représentations, techniques et propriétés, problèmes) il s’agira de travailler : </a:t>
            </a:r>
          </a:p>
          <a:p>
            <a:r>
              <a:rPr lang="fr-FR" baseline="0" dirty="0" smtClean="0"/>
              <a:t>-les représentations des très petits nombres (association analogiques/verbales par exemple)</a:t>
            </a:r>
          </a:p>
          <a:p>
            <a:r>
              <a:rPr lang="fr-FR" baseline="0" dirty="0" smtClean="0"/>
              <a:t>-la maîtrise de techniques et de propriétés relatives à ces très petits nombres (relations de comparaison: 3 c’est plus que 2) (relations de type additif à travers la reconnaissance de décompositions comme 3 c’est 2 et encore 1)</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-des premiers problèmes à envisager même si le domaine numériques est réduit à 3 ou 4 éléments. Des problèmes simples où il faut compléter une collection pour qu’elle comporte autant d’objets qu’une autre.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b="1" baseline="0" dirty="0" smtClean="0"/>
              <a:t>Les trois petits cochons</a:t>
            </a:r>
            <a:endParaRPr lang="fr-FR" b="1"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13</a:t>
            </a:fld>
            <a:endParaRPr lang="fr-FR"/>
          </a:p>
        </p:txBody>
      </p:sp>
    </p:spTree>
    <p:extLst>
      <p:ext uri="{BB962C8B-B14F-4D97-AF65-F5344CB8AC3E}">
        <p14:creationId xmlns:p14="http://schemas.microsoft.com/office/powerpoint/2010/main" val="1321046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solidFill>
                  <a:srgbClr val="FF0000"/>
                </a:solidFill>
              </a:rPr>
              <a:t>L’enseignant verbalise : </a:t>
            </a:r>
          </a:p>
          <a:p>
            <a:r>
              <a:rPr lang="fr-FR" dirty="0" smtClean="0">
                <a:solidFill>
                  <a:srgbClr val="FF0000"/>
                </a:solidFill>
              </a:rPr>
              <a:t>Il y a juste assez de marrons</a:t>
            </a:r>
          </a:p>
          <a:p>
            <a:r>
              <a:rPr lang="fr-FR" dirty="0" smtClean="0">
                <a:solidFill>
                  <a:srgbClr val="FF0000"/>
                </a:solidFill>
              </a:rPr>
              <a:t>Il manque des marrons</a:t>
            </a:r>
          </a:p>
          <a:p>
            <a:r>
              <a:rPr lang="fr-FR" dirty="0" smtClean="0">
                <a:solidFill>
                  <a:srgbClr val="FF0000"/>
                </a:solidFill>
              </a:rPr>
              <a:t>Il reste des marrons dans le plateau</a:t>
            </a:r>
          </a:p>
          <a:p>
            <a:endParaRPr lang="fr-FR" dirty="0" smtClean="0"/>
          </a:p>
          <a:p>
            <a:r>
              <a:rPr lang="fr-FR" sz="1200" kern="1200" dirty="0" smtClean="0">
                <a:solidFill>
                  <a:schemeClr val="tx1"/>
                </a:solidFill>
                <a:effectLst/>
                <a:latin typeface="+mn-lt"/>
                <a:ea typeface="+mn-ea"/>
                <a:cs typeface="+mn-cs"/>
              </a:rPr>
              <a:t>Le nombre n’intervient pas:</a:t>
            </a:r>
          </a:p>
          <a:p>
            <a:r>
              <a:rPr lang="fr-FR" sz="1200" kern="1200" dirty="0" smtClean="0">
                <a:solidFill>
                  <a:schemeClr val="tx1"/>
                </a:solidFill>
                <a:effectLst/>
                <a:latin typeface="+mn-lt"/>
                <a:ea typeface="+mn-ea"/>
                <a:cs typeface="+mn-cs"/>
              </a:rPr>
              <a:t>L’enfant n’est pas obligé de compter, mais de faire </a:t>
            </a:r>
          </a:p>
          <a:p>
            <a:r>
              <a:rPr lang="fr-FR" sz="1200" kern="1200" dirty="0" smtClean="0">
                <a:solidFill>
                  <a:schemeClr val="tx1"/>
                </a:solidFill>
                <a:effectLst/>
                <a:latin typeface="+mn-lt"/>
                <a:ea typeface="+mn-ea"/>
                <a:cs typeface="+mn-cs"/>
              </a:rPr>
              <a:t>attention aux places vides.</a:t>
            </a:r>
          </a:p>
          <a:p>
            <a:r>
              <a:rPr lang="fr-FR" sz="1200" kern="1200" dirty="0" smtClean="0">
                <a:solidFill>
                  <a:schemeClr val="tx1"/>
                </a:solidFill>
                <a:effectLst/>
                <a:latin typeface="+mn-lt"/>
                <a:ea typeface="+mn-ea"/>
                <a:cs typeface="+mn-cs"/>
              </a:rPr>
              <a:t>Certains sont prudents et n’en apportent qu’un seul </a:t>
            </a:r>
          </a:p>
          <a:p>
            <a:r>
              <a:rPr lang="fr-FR" sz="1200" kern="1200" dirty="0" smtClean="0">
                <a:solidFill>
                  <a:schemeClr val="tx1"/>
                </a:solidFill>
                <a:effectLst/>
                <a:latin typeface="+mn-lt"/>
                <a:ea typeface="+mn-ea"/>
                <a:cs typeface="+mn-cs"/>
              </a:rPr>
              <a:t>À la fois.</a:t>
            </a:r>
          </a:p>
          <a:p>
            <a:r>
              <a:rPr lang="fr-FR" sz="1200" kern="1200" dirty="0" smtClean="0">
                <a:solidFill>
                  <a:schemeClr val="tx1"/>
                </a:solidFill>
                <a:effectLst/>
                <a:latin typeface="+mn-lt"/>
                <a:ea typeface="+mn-ea"/>
                <a:cs typeface="+mn-cs"/>
              </a:rPr>
              <a:t>Ensuite, ils trouvent que c’est trop long et osent davantage</a:t>
            </a:r>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14</a:t>
            </a:fld>
            <a:endParaRPr lang="fr-FR"/>
          </a:p>
        </p:txBody>
      </p:sp>
    </p:spTree>
    <p:extLst>
      <p:ext uri="{BB962C8B-B14F-4D97-AF65-F5344CB8AC3E}">
        <p14:creationId xmlns:p14="http://schemas.microsoft.com/office/powerpoint/2010/main" val="30658276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Créer le besoin du nombre</a:t>
            </a:r>
          </a:p>
          <a:p>
            <a:r>
              <a:rPr lang="fr-FR" altLang="fr-FR" dirty="0" smtClean="0"/>
              <a:t>Situation 1 : collections éloignées dans l’espace</a:t>
            </a:r>
          </a:p>
          <a:p>
            <a:r>
              <a:rPr lang="fr-FR" altLang="fr-FR" dirty="0" smtClean="0"/>
              <a:t>Situation 2 : collections éloignées dans le temps</a:t>
            </a:r>
          </a:p>
          <a:p>
            <a:endParaRPr lang="fr-FR" altLang="fr-FR" dirty="0" smtClean="0"/>
          </a:p>
          <a:p>
            <a:pPr eaLnBrk="1" hangingPunct="1">
              <a:spcBef>
                <a:spcPct val="50000"/>
              </a:spcBef>
              <a:defRPr/>
            </a:pPr>
            <a:r>
              <a:rPr lang="fr-FR" altLang="fr-FR" sz="1200" dirty="0" smtClean="0"/>
              <a:t>La consigne: </a:t>
            </a:r>
            <a:r>
              <a:rPr lang="fr-FR" altLang="fr-FR" sz="1200" dirty="0" smtClean="0">
                <a:solidFill>
                  <a:srgbClr val="FF0000"/>
                </a:solidFill>
              </a:rPr>
              <a:t>« juste ce qu’il faut de garages pour …..</a:t>
            </a:r>
            <a:r>
              <a:rPr lang="fr-FR" altLang="fr-FR" sz="1200" dirty="0" smtClean="0">
                <a:solidFill>
                  <a:schemeClr val="folHlink"/>
                </a:solidFill>
              </a:rPr>
              <a:t> »</a:t>
            </a:r>
            <a:r>
              <a:rPr lang="fr-FR" altLang="fr-FR" sz="1200" dirty="0" smtClean="0"/>
              <a:t> . On  ne parle pas de nombre, ni de compter. L’enfant va trouver petit à petit, avec la verbalisation, l’utilité du nombre.</a:t>
            </a:r>
          </a:p>
          <a:p>
            <a:pPr>
              <a:spcBef>
                <a:spcPct val="20000"/>
              </a:spcBef>
              <a:defRPr/>
            </a:pPr>
            <a:endParaRPr lang="fr-FR" sz="1200" kern="0" dirty="0" smtClean="0">
              <a:solidFill>
                <a:srgbClr val="000000"/>
              </a:solidFill>
              <a:cs typeface="Arial"/>
            </a:endParaRPr>
          </a:p>
          <a:p>
            <a:endParaRPr lang="fr-FR" altLang="fr-FR" dirty="0" smtClean="0"/>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15</a:t>
            </a:fld>
            <a:endParaRPr lang="fr-FR"/>
          </a:p>
        </p:txBody>
      </p:sp>
    </p:spTree>
    <p:extLst>
      <p:ext uri="{BB962C8B-B14F-4D97-AF65-F5344CB8AC3E}">
        <p14:creationId xmlns:p14="http://schemas.microsoft.com/office/powerpoint/2010/main" val="42586665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defRPr/>
            </a:pPr>
            <a:endParaRPr lang="fr-FR" dirty="0" smtClean="0"/>
          </a:p>
          <a:p>
            <a:pPr>
              <a:spcBef>
                <a:spcPct val="20000"/>
              </a:spcBef>
              <a:defRPr/>
            </a:pPr>
            <a:r>
              <a:rPr lang="fr-FR" sz="1200" kern="0" dirty="0" smtClean="0">
                <a:solidFill>
                  <a:srgbClr val="000000"/>
                </a:solidFill>
                <a:cs typeface="Arial"/>
              </a:rPr>
              <a:t>La manipulation est bien présente dans la mesure où les deux collections vont être matériellement construites, mais une partie de la manipulation est empêchée : l’éloignement (dans l’espace ou dans le temps) de la collection de référence et de la collection à construire ne permet pas  une résolution en terme à terme. Et c’est parce que cette partie de la manipulation est empêchée que l’utilisation du nombre va devenir incontournable. </a:t>
            </a:r>
          </a:p>
          <a:p>
            <a:pPr>
              <a:defRPr/>
            </a:pPr>
            <a:endParaRPr lang="fr-FR" dirty="0" smtClean="0"/>
          </a:p>
          <a:p>
            <a:pPr>
              <a:defRPr/>
            </a:pPr>
            <a:r>
              <a:rPr lang="fr-FR" altLang="fr-FR" dirty="0" smtClean="0">
                <a:solidFill>
                  <a:srgbClr val="000000"/>
                </a:solidFill>
              </a:rPr>
              <a:t>Les élèves vont valider eux-mêmes</a:t>
            </a:r>
            <a:r>
              <a:rPr lang="fr-FR" altLang="fr-FR" baseline="0" dirty="0" smtClean="0">
                <a:solidFill>
                  <a:srgbClr val="000000"/>
                </a:solidFill>
              </a:rPr>
              <a:t> (appariement des collections)</a:t>
            </a:r>
            <a:endParaRPr lang="fr-FR" altLang="fr-FR" dirty="0" smtClean="0">
              <a:solidFill>
                <a:srgbClr val="000000"/>
              </a:solidFill>
            </a:endParaRPr>
          </a:p>
          <a:p>
            <a:pPr>
              <a:defRPr/>
            </a:pPr>
            <a:endParaRPr lang="fr-FR" sz="1200" kern="0" dirty="0" smtClean="0">
              <a:solidFill>
                <a:srgbClr val="000000"/>
              </a:solidFill>
              <a:latin typeface="+mn-lt"/>
              <a:ea typeface="+mn-ea"/>
              <a:cs typeface="Arial"/>
            </a:endParaRPr>
          </a:p>
          <a:p>
            <a:pPr>
              <a:spcBef>
                <a:spcPct val="20000"/>
              </a:spcBef>
              <a:defRPr/>
            </a:pPr>
            <a:endParaRPr lang="fr-FR" sz="1200" kern="0" dirty="0" smtClean="0">
              <a:solidFill>
                <a:srgbClr val="000000"/>
              </a:solidFill>
              <a:cs typeface="Arial"/>
            </a:endParaRPr>
          </a:p>
          <a:p>
            <a:pPr>
              <a:defRPr/>
            </a:pPr>
            <a:endParaRPr lang="fr-FR" dirty="0" smtClean="0"/>
          </a:p>
          <a:p>
            <a:endParaRPr lang="fr-FR" dirty="0" smtClean="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16</a:t>
            </a:fld>
            <a:endParaRPr lang="fr-FR"/>
          </a:p>
        </p:txBody>
      </p:sp>
    </p:spTree>
    <p:extLst>
      <p:ext uri="{BB962C8B-B14F-4D97-AF65-F5344CB8AC3E}">
        <p14:creationId xmlns:p14="http://schemas.microsoft.com/office/powerpoint/2010/main" val="3046810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Créer le besoin du nombre</a:t>
            </a:r>
          </a:p>
          <a:p>
            <a:pPr eaLnBrk="1" hangingPunct="1"/>
            <a:r>
              <a:rPr lang="fr-FR" altLang="fr-FR" dirty="0" smtClean="0">
                <a:latin typeface="Arial" panose="020B0604020202020204" pitchFamily="34" charset="0"/>
              </a:rPr>
              <a:t>Situation 3 : ce n’est pas la même personne qui va aller chercher les voitures et qui va les commander. </a:t>
            </a:r>
          </a:p>
          <a:p>
            <a:pPr eaLnBrk="1" hangingPunct="1"/>
            <a:r>
              <a:rPr lang="fr-FR" altLang="fr-FR" dirty="0" smtClean="0">
                <a:latin typeface="Arial" panose="020B0604020202020204" pitchFamily="34" charset="0"/>
              </a:rPr>
              <a:t>En augmentant la quantité, l’enseignante  oblige à passer par l’écriture du nombre. </a:t>
            </a:r>
          </a:p>
          <a:p>
            <a:pPr eaLnBrk="1" hangingPunct="1"/>
            <a:r>
              <a:rPr lang="fr-FR" altLang="fr-FR" dirty="0" smtClean="0">
                <a:latin typeface="Arial" panose="020B0604020202020204" pitchFamily="34" charset="0"/>
              </a:rPr>
              <a:t>Situation 4 :On leur donne des lapins et ils doivent préparer les carottes pour le lendemain. Et vérifier </a:t>
            </a:r>
          </a:p>
          <a:p>
            <a:pPr eaLnBrk="1" hangingPunct="1"/>
            <a:r>
              <a:rPr lang="fr-FR" altLang="fr-FR" dirty="0" smtClean="0">
                <a:latin typeface="Arial" panose="020B0604020202020204" pitchFamily="34" charset="0"/>
              </a:rPr>
              <a:t>En général, il n’y arrive pas tout de suite mais cela construit le nb</a:t>
            </a:r>
          </a:p>
          <a:p>
            <a:endParaRPr lang="fr-FR" altLang="fr-FR" dirty="0" smtClean="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17</a:t>
            </a:fld>
            <a:endParaRPr lang="fr-FR"/>
          </a:p>
        </p:txBody>
      </p:sp>
    </p:spTree>
    <p:extLst>
      <p:ext uri="{BB962C8B-B14F-4D97-AF65-F5344CB8AC3E}">
        <p14:creationId xmlns:p14="http://schemas.microsoft.com/office/powerpoint/2010/main" val="3871707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Explicitation : il est important d’expliciter le fait que la situation requiert les mêmes stratégies quelque soit son habillage.</a:t>
            </a:r>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18</a:t>
            </a:fld>
            <a:endParaRPr lang="fr-FR"/>
          </a:p>
        </p:txBody>
      </p:sp>
    </p:spTree>
    <p:extLst>
      <p:ext uri="{BB962C8B-B14F-4D97-AF65-F5344CB8AC3E}">
        <p14:creationId xmlns:p14="http://schemas.microsoft.com/office/powerpoint/2010/main" val="12216356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spcBef>
                <a:spcPct val="20000"/>
              </a:spcBef>
              <a:defRPr/>
            </a:pPr>
            <a:endParaRPr lang="fr-FR" sz="1200" kern="0" dirty="0" smtClean="0">
              <a:solidFill>
                <a:srgbClr val="000000"/>
              </a:solidFill>
              <a:cs typeface="Arial"/>
            </a:endParaRPr>
          </a:p>
          <a:p>
            <a:endParaRPr lang="fr-FR" altLang="fr-FR" dirty="0" smtClean="0"/>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22</a:t>
            </a:fld>
            <a:endParaRPr lang="fr-FR"/>
          </a:p>
        </p:txBody>
      </p:sp>
    </p:spTree>
    <p:extLst>
      <p:ext uri="{BB962C8B-B14F-4D97-AF65-F5344CB8AC3E}">
        <p14:creationId xmlns:p14="http://schemas.microsoft.com/office/powerpoint/2010/main" val="3323549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spcBef>
                <a:spcPct val="20000"/>
              </a:spcBef>
              <a:defRPr/>
            </a:pPr>
            <a:endParaRPr lang="fr-FR" sz="1200" kern="0" dirty="0" smtClean="0">
              <a:solidFill>
                <a:srgbClr val="000000"/>
              </a:solidFill>
              <a:cs typeface="Arial"/>
            </a:endParaRPr>
          </a:p>
          <a:p>
            <a:endParaRPr lang="fr-FR" altLang="fr-FR" dirty="0" smtClean="0"/>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23</a:t>
            </a:fld>
            <a:endParaRPr lang="fr-FR"/>
          </a:p>
        </p:txBody>
      </p:sp>
    </p:spTree>
    <p:extLst>
      <p:ext uri="{BB962C8B-B14F-4D97-AF65-F5344CB8AC3E}">
        <p14:creationId xmlns:p14="http://schemas.microsoft.com/office/powerpoint/2010/main" val="1149043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Travailler la compréhension du nombre</a:t>
            </a:r>
          </a:p>
          <a:p>
            <a:r>
              <a:rPr lang="fr-FR" altLang="fr-FR" dirty="0" smtClean="0"/>
              <a:t>Comprendre un nombre, c’est savoir comment il composé en plus petits que lui et savoir l’utiliser pour en composer de plus grands.. La maîtrise de la </a:t>
            </a:r>
            <a:r>
              <a:rPr lang="fr-FR" altLang="fr-FR" b="1" dirty="0" smtClean="0"/>
              <a:t>décomposition</a:t>
            </a:r>
            <a:r>
              <a:rPr lang="fr-FR" altLang="fr-FR" dirty="0" smtClean="0"/>
              <a:t> des nombres est une condition nécessaire à sa construction. </a:t>
            </a:r>
          </a:p>
          <a:p>
            <a:r>
              <a:rPr lang="fr-FR" altLang="fr-FR" i="1" dirty="0" smtClean="0"/>
              <a:t>Par ex : Comprendre le nombre 8 c’est avoir compris que pour construire une collection de 8 ,on peut ajouter 1 à une collection de 7, 3 à une collection de 5… </a:t>
            </a:r>
          </a:p>
          <a:p>
            <a:r>
              <a:rPr lang="fr-FR" altLang="fr-FR" i="1" dirty="0" smtClean="0"/>
              <a:t>on peut réunir 2 collections de 4 ou on peut enlever 2 unités à une collection de 10</a:t>
            </a:r>
          </a:p>
          <a:p>
            <a:endParaRPr lang="fr-FR" altLang="fr-FR" i="1" dirty="0" smtClean="0"/>
          </a:p>
          <a:p>
            <a:r>
              <a:rPr lang="fr-FR" altLang="fr-FR" b="1" dirty="0" smtClean="0"/>
              <a:t>Entre 2 et 4 ans, </a:t>
            </a:r>
            <a:r>
              <a:rPr lang="fr-FR" altLang="fr-FR" dirty="0" smtClean="0"/>
              <a:t>des activités nombreuses et variées : </a:t>
            </a:r>
          </a:p>
          <a:p>
            <a:pPr lvl="1"/>
            <a:r>
              <a:rPr lang="fr-FR" altLang="fr-FR" dirty="0" smtClean="0"/>
              <a:t>-décomposition et recomposition des petites quantités </a:t>
            </a:r>
            <a:r>
              <a:rPr lang="fr-FR" altLang="fr-FR" dirty="0" smtClean="0">
                <a:sym typeface="Wingdings" panose="05000000000000000000" pitchFamily="2" charset="2"/>
              </a:rPr>
              <a:t>(jusqu’à 5)</a:t>
            </a:r>
            <a:endParaRPr lang="fr-FR" altLang="fr-FR" dirty="0" smtClean="0"/>
          </a:p>
          <a:p>
            <a:pPr lvl="1"/>
            <a:r>
              <a:rPr lang="fr-FR" altLang="fr-FR" dirty="0" smtClean="0"/>
              <a:t>-reconnaissance et observation des constellations du dé, reconnaissance et expression d’une quantité avec  les doigts de la main, </a:t>
            </a:r>
          </a:p>
          <a:p>
            <a:pPr lvl="1"/>
            <a:r>
              <a:rPr lang="fr-FR" altLang="fr-FR" dirty="0" smtClean="0"/>
              <a:t>-correspondance terme à terme avec une collection de cardinal connu.</a:t>
            </a:r>
          </a:p>
          <a:p>
            <a:pPr lvl="1"/>
            <a:r>
              <a:rPr lang="fr-FR" altLang="fr-FR" dirty="0" smtClean="0"/>
              <a:t>-itération de l’unité (3c’est 2 et encore 1) se construit progressivement, et pour chaque nombre. </a:t>
            </a:r>
          </a:p>
          <a:p>
            <a:r>
              <a:rPr lang="fr-FR" altLang="fr-FR" b="1" dirty="0" smtClean="0"/>
              <a:t>Après 4 ans</a:t>
            </a:r>
            <a:r>
              <a:rPr lang="fr-FR" altLang="fr-FR" dirty="0" smtClean="0"/>
              <a:t>, les activités de décomposition et recomposition s’exercent sur des quantités jusqu’à 10. </a:t>
            </a:r>
          </a:p>
          <a:p>
            <a:endParaRPr lang="fr-FR" altLang="fr-FR" dirty="0" smtClean="0"/>
          </a:p>
          <a:p>
            <a:endParaRPr lang="fr-FR" altLang="fr-FR" dirty="0" smtClean="0"/>
          </a:p>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24</a:t>
            </a:fld>
            <a:endParaRPr lang="fr-FR"/>
          </a:p>
        </p:txBody>
      </p:sp>
    </p:spTree>
    <p:extLst>
      <p:ext uri="{BB962C8B-B14F-4D97-AF65-F5344CB8AC3E}">
        <p14:creationId xmlns:p14="http://schemas.microsoft.com/office/powerpoint/2010/main" val="212089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Émilie travaille en atelier avec un groupe de cinq élèves de PS et MS volontaires. </a:t>
            </a:r>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25</a:t>
            </a:fld>
            <a:endParaRPr lang="fr-FR"/>
          </a:p>
        </p:txBody>
      </p:sp>
    </p:spTree>
    <p:extLst>
      <p:ext uri="{BB962C8B-B14F-4D97-AF65-F5344CB8AC3E}">
        <p14:creationId xmlns:p14="http://schemas.microsoft.com/office/powerpoint/2010/main" val="3155410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4</a:t>
            </a:fld>
            <a:endParaRPr lang="fr-FR"/>
          </a:p>
        </p:txBody>
      </p:sp>
    </p:spTree>
    <p:extLst>
      <p:ext uri="{BB962C8B-B14F-4D97-AF65-F5344CB8AC3E}">
        <p14:creationId xmlns:p14="http://schemas.microsoft.com/office/powerpoint/2010/main" val="1193038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Vers les maths PS, </a:t>
            </a:r>
            <a:r>
              <a:rPr lang="fr-FR" dirty="0" err="1" smtClean="0"/>
              <a:t>Acces</a:t>
            </a:r>
            <a:r>
              <a:rPr lang="fr-FR"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27</a:t>
            </a:fld>
            <a:endParaRPr lang="fr-FR"/>
          </a:p>
        </p:txBody>
      </p:sp>
    </p:spTree>
    <p:extLst>
      <p:ext uri="{BB962C8B-B14F-4D97-AF65-F5344CB8AC3E}">
        <p14:creationId xmlns:p14="http://schemas.microsoft.com/office/powerpoint/2010/main" val="24000500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Enseigner les mathématiques en maternelle, F. Castel, F. </a:t>
            </a:r>
            <a:r>
              <a:rPr lang="fr-FR" baseline="0" dirty="0" err="1" smtClean="0"/>
              <a:t>Emprin-Charotte</a:t>
            </a:r>
            <a:r>
              <a:rPr lang="fr-FR" baseline="0" dirty="0" smtClean="0"/>
              <a:t>, F. </a:t>
            </a:r>
            <a:r>
              <a:rPr lang="fr-FR" baseline="0" dirty="0" err="1" smtClean="0"/>
              <a:t>Emprin</a:t>
            </a:r>
            <a:r>
              <a:rPr lang="fr-FR" baseline="0" dirty="0" smtClean="0"/>
              <a:t>, éditions </a:t>
            </a:r>
            <a:r>
              <a:rPr lang="fr-FR" baseline="0" dirty="0" err="1" smtClean="0"/>
              <a:t>Canopé</a:t>
            </a:r>
            <a:r>
              <a:rPr lang="fr-FR" baseline="0" dirty="0" smtClean="0"/>
              <a:t> 2019, page 91.</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Situation caractéristique des apprentissages par résolution de problèmes : PE analyse les procédures des élèves et adapte la situation, sa durée et les quantités à chaque élève.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Importance de savoir où en sont les élèves dans leur maitrise de la comptine orale des nombres.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Prolongement possible : travailler à deux, un élève donne les indications à un autre élève pour placer les wagons à la bonne place.</a:t>
            </a:r>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28</a:t>
            </a:fld>
            <a:endParaRPr lang="fr-FR"/>
          </a:p>
        </p:txBody>
      </p:sp>
    </p:spTree>
    <p:extLst>
      <p:ext uri="{BB962C8B-B14F-4D97-AF65-F5344CB8AC3E}">
        <p14:creationId xmlns:p14="http://schemas.microsoft.com/office/powerpoint/2010/main" val="41605387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Situation J. Briand Apprentissages numériques</a:t>
            </a:r>
            <a:r>
              <a:rPr lang="fr-FR" baseline="0" dirty="0" smtClean="0"/>
              <a:t> en maternelle, Hatier;</a:t>
            </a:r>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29</a:t>
            </a:fld>
            <a:endParaRPr lang="fr-FR"/>
          </a:p>
        </p:txBody>
      </p:sp>
    </p:spTree>
    <p:extLst>
      <p:ext uri="{BB962C8B-B14F-4D97-AF65-F5344CB8AC3E}">
        <p14:creationId xmlns:p14="http://schemas.microsoft.com/office/powerpoint/2010/main" val="2661069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Penser à évoquer le fait de</a:t>
            </a:r>
            <a:r>
              <a:rPr lang="fr-FR" baseline="0" dirty="0" smtClean="0"/>
              <a:t> travailler en binôme, ce qui permet de communiquer réellement </a:t>
            </a:r>
            <a:r>
              <a:rPr lang="fr-FR" baseline="0" smtClean="0"/>
              <a:t>une position.</a:t>
            </a:r>
            <a:endParaRPr lang="fr-FR" dirty="0"/>
          </a:p>
        </p:txBody>
      </p:sp>
      <p:sp>
        <p:nvSpPr>
          <p:cNvPr id="4" name="Espace réservé du numéro de diapositive 3"/>
          <p:cNvSpPr>
            <a:spLocks noGrp="1"/>
          </p:cNvSpPr>
          <p:nvPr>
            <p:ph type="sldNum" sz="quarter" idx="10"/>
          </p:nvPr>
        </p:nvSpPr>
        <p:spPr/>
        <p:txBody>
          <a:bodyPr/>
          <a:lstStyle/>
          <a:p>
            <a:fld id="{DAC8FF8D-0741-428E-84E9-A5AB77D1A4DB}" type="slidenum">
              <a:rPr lang="fr-FR" smtClean="0"/>
              <a:t>30</a:t>
            </a:fld>
            <a:endParaRPr lang="fr-FR"/>
          </a:p>
        </p:txBody>
      </p:sp>
    </p:spTree>
    <p:extLst>
      <p:ext uri="{BB962C8B-B14F-4D97-AF65-F5344CB8AC3E}">
        <p14:creationId xmlns:p14="http://schemas.microsoft.com/office/powerpoint/2010/main" val="1687426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Tri</a:t>
            </a:r>
            <a:r>
              <a:rPr lang="fr-FR" baseline="0" dirty="0" smtClean="0"/>
              <a:t> : opération logique élémentaire considérée comme </a:t>
            </a:r>
            <a:r>
              <a:rPr lang="fr-FR" baseline="0" dirty="0" err="1" smtClean="0"/>
              <a:t>prénumérique</a:t>
            </a:r>
            <a:r>
              <a:rPr lang="fr-FR" baseline="0" dirty="0" smtClean="0"/>
              <a:t>.</a:t>
            </a:r>
          </a:p>
          <a:p>
            <a:r>
              <a:rPr lang="fr-FR" baseline="0" dirty="0" smtClean="0"/>
              <a:t>Désignation : amener l’élève à analyser les critères permettant de distinguer les caractéristiques d’identification d’un objet dans un lot déterminé.</a:t>
            </a:r>
          </a:p>
          <a:p>
            <a:r>
              <a:rPr lang="fr-FR" baseline="0" dirty="0" smtClean="0"/>
              <a:t>Ces deux éléments sont en lien avec le principe d’abstraction. </a:t>
            </a:r>
          </a:p>
          <a:p>
            <a:r>
              <a:rPr lang="fr-FR" baseline="0" dirty="0" smtClean="0"/>
              <a:t>Pour donner du sens aux activités de tri et de désignation attention à la nature des objets, aux nombres de catégories demandées, il faut que les élèves aient de quoi chercher.</a:t>
            </a:r>
          </a:p>
          <a:p>
            <a:r>
              <a:rPr lang="fr-FR" baseline="0" dirty="0" smtClean="0"/>
              <a:t>Besoin d’abstraire pour dénombrer, exemple pour compter les présents il faut déterminer un critère : si je compte les enfants, je ne compte pas l’enseignant mais je fais abstraction d’une autre propriété car je compte les filles et les garçons, donc je fais abstraction de la propriété fille-garçon.</a:t>
            </a:r>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5</a:t>
            </a:fld>
            <a:endParaRPr lang="fr-FR"/>
          </a:p>
        </p:txBody>
      </p:sp>
    </p:spTree>
    <p:extLst>
      <p:ext uri="{BB962C8B-B14F-4D97-AF65-F5344CB8AC3E}">
        <p14:creationId xmlns:p14="http://schemas.microsoft.com/office/powerpoint/2010/main" val="279054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baseline="0" dirty="0" smtClean="0"/>
              <a:t>Enseigner les mathématiques en maternelle, F. Castel, F. </a:t>
            </a:r>
            <a:r>
              <a:rPr lang="fr-FR" baseline="0" dirty="0" err="1" smtClean="0"/>
              <a:t>Emprin-Charotte</a:t>
            </a:r>
            <a:r>
              <a:rPr lang="fr-FR" baseline="0" dirty="0" smtClean="0"/>
              <a:t>, F. </a:t>
            </a:r>
            <a:r>
              <a:rPr lang="fr-FR" baseline="0" dirty="0" err="1" smtClean="0"/>
              <a:t>Emprin</a:t>
            </a:r>
            <a:r>
              <a:rPr lang="fr-FR" baseline="0" dirty="0" smtClean="0"/>
              <a:t>, éditions </a:t>
            </a:r>
            <a:r>
              <a:rPr lang="fr-FR" baseline="0" dirty="0" err="1" smtClean="0"/>
              <a:t>Canopé</a:t>
            </a:r>
            <a:r>
              <a:rPr lang="fr-FR" baseline="0" dirty="0" smtClean="0"/>
              <a:t> 2019, page 46.</a:t>
            </a:r>
          </a:p>
          <a:p>
            <a:endParaRPr lang="fr-FR" baseline="0" dirty="0" smtClean="0"/>
          </a:p>
          <a:p>
            <a:r>
              <a:rPr lang="fr-FR" baseline="0" dirty="0" smtClean="0"/>
              <a:t>Objectif pour l’élève : trier des objets dans un nombre déterminé de boites : trouver ce qui est commun à des objets différents.</a:t>
            </a:r>
          </a:p>
          <a:p>
            <a:r>
              <a:rPr lang="fr-FR" baseline="0" dirty="0" smtClean="0"/>
              <a:t>Langage : utilisé pour désigner les critères de tri.</a:t>
            </a:r>
          </a:p>
          <a:p>
            <a:r>
              <a:rPr lang="fr-FR" baseline="0" dirty="0" smtClean="0"/>
              <a:t>Avoir des lots (20 objets par élève) à trier avec au moins trois caractéristiques différentes. </a:t>
            </a:r>
          </a:p>
          <a:p>
            <a:endParaRPr lang="fr-FR" baseline="0" dirty="0" smtClean="0"/>
          </a:p>
          <a:p>
            <a:r>
              <a:rPr lang="fr-FR" baseline="0" dirty="0" smtClean="0"/>
              <a:t>Première phase individuelle (en petit groupe de 4, chacun a un lot à trier et trois boites) avec boites identiques ouvertes. Consigne : « vous devez ranger ces objets dans les boites mais pas n’importe comment. Il faut mettre ensemble les choses qui vont ensemble. ». Mise en commun : laisser élève expliquer ce qu’il a voulu faire.</a:t>
            </a:r>
          </a:p>
          <a:p>
            <a:endParaRPr lang="fr-FR" baseline="0" dirty="0" smtClean="0"/>
          </a:p>
          <a:p>
            <a:r>
              <a:rPr lang="fr-FR" baseline="0" dirty="0" smtClean="0"/>
              <a:t>Deuxième phase collective en petit groupe de 4 avec boites identiques avec couvercles et fentes pour y glisser les objets. Consigne : « tout a encore été mélangé. J’ai choisi trois boites, j’ai choisi ce que l’on va mettre ensemble ». Verbaliser avec les élèves puis fermer les boites et faire trier. Il y a des erreurs = comment faire pour les éviter ? </a:t>
            </a:r>
          </a:p>
          <a:p>
            <a:r>
              <a:rPr lang="fr-FR" baseline="0" dirty="0" smtClean="0"/>
              <a:t>Avec toute la classe, mettre en commun les stratégies : mettre un objet sur la boite, faire un dessin… PE fait une affiche pour se souvenir des stratégies. </a:t>
            </a:r>
          </a:p>
          <a:p>
            <a:endParaRPr lang="fr-FR" baseline="0" dirty="0" smtClean="0"/>
          </a:p>
          <a:p>
            <a:r>
              <a:rPr lang="fr-FR" baseline="0" dirty="0" smtClean="0"/>
              <a:t>Possibles reprises en petit groupe avec variation des lots mais toujours trois catégories possibles.</a:t>
            </a:r>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6</a:t>
            </a:fld>
            <a:endParaRPr lang="fr-FR"/>
          </a:p>
        </p:txBody>
      </p:sp>
    </p:spTree>
    <p:extLst>
      <p:ext uri="{BB962C8B-B14F-4D97-AF65-F5344CB8AC3E}">
        <p14:creationId xmlns:p14="http://schemas.microsoft.com/office/powerpoint/2010/main" val="25413957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Enseigner les mathématiques en maternelle, F. Castel, F. </a:t>
            </a:r>
            <a:r>
              <a:rPr lang="fr-FR" baseline="0" dirty="0" err="1" smtClean="0"/>
              <a:t>Emprin-Charotte</a:t>
            </a:r>
            <a:r>
              <a:rPr lang="fr-FR" baseline="0" dirty="0" smtClean="0"/>
              <a:t>, F. </a:t>
            </a:r>
            <a:r>
              <a:rPr lang="fr-FR" baseline="0" dirty="0" err="1" smtClean="0"/>
              <a:t>Emprin</a:t>
            </a:r>
            <a:r>
              <a:rPr lang="fr-FR" baseline="0" dirty="0" smtClean="0"/>
              <a:t>, éditions </a:t>
            </a:r>
            <a:r>
              <a:rPr lang="fr-FR" baseline="0" dirty="0" err="1" smtClean="0"/>
              <a:t>Canopé</a:t>
            </a:r>
            <a:r>
              <a:rPr lang="fr-FR" baseline="0" dirty="0" smtClean="0"/>
              <a:t> 2019, page 52.</a:t>
            </a:r>
          </a:p>
          <a:p>
            <a:endParaRPr lang="fr-FR" dirty="0" smtClean="0"/>
          </a:p>
          <a:p>
            <a:r>
              <a:rPr lang="fr-FR" dirty="0" smtClean="0"/>
              <a:t>Objectif : mémoriser un lot d’objets, soit</a:t>
            </a:r>
            <a:r>
              <a:rPr lang="fr-FR" baseline="0" dirty="0" smtClean="0"/>
              <a:t> très différents comme une voiture et une balle soit plus proches comme une balle bleue et une rouge. Pouvoir désigner précisément ces objets. </a:t>
            </a:r>
          </a:p>
          <a:p>
            <a:r>
              <a:rPr lang="fr-FR" baseline="0" dirty="0" smtClean="0"/>
              <a:t>Langage : travail sur le vocabulaire (noms et adjectifs précis).</a:t>
            </a:r>
          </a:p>
          <a:p>
            <a:endParaRPr lang="fr-FR" baseline="0" dirty="0" smtClean="0"/>
          </a:p>
          <a:p>
            <a:endParaRPr lang="fr-FR" baseline="0" dirty="0" smtClean="0"/>
          </a:p>
          <a:p>
            <a:endParaRPr lang="fr-FR" baseline="0"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7</a:t>
            </a:fld>
            <a:endParaRPr lang="fr-FR"/>
          </a:p>
        </p:txBody>
      </p:sp>
    </p:spTree>
    <p:extLst>
      <p:ext uri="{BB962C8B-B14F-4D97-AF65-F5344CB8AC3E}">
        <p14:creationId xmlns:p14="http://schemas.microsoft.com/office/powerpoint/2010/main" val="2307814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Enjeu d’une mise en commun : construire</a:t>
            </a:r>
            <a:r>
              <a:rPr lang="fr-FR" baseline="0" dirty="0" smtClean="0"/>
              <a:t> un répertoire commun de mots ou de symboles en se basant sur ce qui a permis de mémoriser les objets. </a:t>
            </a:r>
          </a:p>
          <a:p>
            <a:r>
              <a:rPr lang="fr-FR" baseline="0" dirty="0" smtClean="0"/>
              <a:t>Noter sur une affiche pour conserver dans la classe.</a:t>
            </a:r>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8</a:t>
            </a:fld>
            <a:endParaRPr lang="fr-FR"/>
          </a:p>
        </p:txBody>
      </p:sp>
    </p:spTree>
    <p:extLst>
      <p:ext uri="{BB962C8B-B14F-4D97-AF65-F5344CB8AC3E}">
        <p14:creationId xmlns:p14="http://schemas.microsoft.com/office/powerpoint/2010/main" val="2517445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Enseigner les mathématiques en maternelle, F. Castel, F. </a:t>
            </a:r>
            <a:r>
              <a:rPr lang="fr-FR" baseline="0" dirty="0" err="1" smtClean="0"/>
              <a:t>Emprin-Charotte</a:t>
            </a:r>
            <a:r>
              <a:rPr lang="fr-FR" baseline="0" dirty="0" smtClean="0"/>
              <a:t>, F. </a:t>
            </a:r>
            <a:r>
              <a:rPr lang="fr-FR" baseline="0" dirty="0" err="1" smtClean="0"/>
              <a:t>Emprin</a:t>
            </a:r>
            <a:r>
              <a:rPr lang="fr-FR" baseline="0" dirty="0" smtClean="0"/>
              <a:t>, éditions </a:t>
            </a:r>
            <a:r>
              <a:rPr lang="fr-FR" baseline="0" dirty="0" err="1" smtClean="0"/>
              <a:t>Canopé</a:t>
            </a:r>
            <a:r>
              <a:rPr lang="fr-FR" baseline="0" dirty="0" smtClean="0"/>
              <a:t> 2019, page 59.</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Enjeu mathématique : ne pas tenir compte de la propriété des objets pour ne mémoriser que la quantité.</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Objectif pour élève : communiquer les informations sur le contenu de son sac. Au final, dire combien il y a d’objets dans tous les sacs.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Matériel : 4 sacs opaques, 4 à 5 objets dans chaque sac quelques uns identiques et d’autres différents (couleur, forme, taille).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Consigne : « regardez ce qu’il y a dans votre sac. Ensuite, chacun dira aux autres ce qu’il y a dans son sac. A la fin, vous devrez me dire combien d’objets il y a en tout, dans tous vos sacs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Pour effectuer les calculs sans avoir les objets, utilisation : de résultats mémorisés (2 et 2 ça fait 4), </a:t>
            </a:r>
            <a:r>
              <a:rPr lang="fr-FR" baseline="0" dirty="0" err="1" smtClean="0"/>
              <a:t>surcomptage</a:t>
            </a:r>
            <a:r>
              <a:rPr lang="fr-FR" baseline="0" dirty="0" smtClean="0"/>
              <a:t>, appui sur les doigts ou supports de la classe (bande numérique, tableau des nombres) et donc justification de leur présence en classe.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9</a:t>
            </a:fld>
            <a:endParaRPr lang="fr-FR"/>
          </a:p>
        </p:txBody>
      </p:sp>
    </p:spTree>
    <p:extLst>
      <p:ext uri="{BB962C8B-B14F-4D97-AF65-F5344CB8AC3E}">
        <p14:creationId xmlns:p14="http://schemas.microsoft.com/office/powerpoint/2010/main" val="177929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Importance de travailler</a:t>
            </a:r>
            <a:r>
              <a:rPr lang="fr-FR" baseline="0" dirty="0" smtClean="0"/>
              <a:t> l’énumération explicitement à l’école maternelle :</a:t>
            </a:r>
          </a:p>
          <a:p>
            <a:pPr marL="171450" indent="-171450">
              <a:buFontTx/>
              <a:buChar char="-"/>
            </a:pPr>
            <a:r>
              <a:rPr lang="fr-FR" baseline="0" dirty="0" smtClean="0"/>
              <a:t>Pour éviter que les élèves apprennent seulement « en faisant » sans formalisation ni verbalisation et donc sans possible transposition à différentes situations</a:t>
            </a:r>
          </a:p>
          <a:p>
            <a:pPr marL="171450" indent="-171450">
              <a:buFontTx/>
              <a:buChar char="-"/>
            </a:pPr>
            <a:r>
              <a:rPr lang="fr-FR" baseline="0" dirty="0" smtClean="0"/>
              <a:t>Pour repérer les difficultés propres (car c’est une compétence spatiale) et les élèves dyspraxiques ou dyslexiques auront beaucoup de difficultés lors de ces activités.</a:t>
            </a:r>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10</a:t>
            </a:fld>
            <a:endParaRPr lang="fr-FR"/>
          </a:p>
        </p:txBody>
      </p:sp>
    </p:spTree>
    <p:extLst>
      <p:ext uri="{BB962C8B-B14F-4D97-AF65-F5344CB8AC3E}">
        <p14:creationId xmlns:p14="http://schemas.microsoft.com/office/powerpoint/2010/main" val="404422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Situation de J. Briand Apprentissage mathématiques en maternelle, Hatier.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Les gloutons dans Enseigner les mathématiques en maternelle, F. Castel, F. </a:t>
            </a:r>
            <a:r>
              <a:rPr lang="fr-FR" baseline="0" dirty="0" err="1" smtClean="0"/>
              <a:t>Emprin-Charotte</a:t>
            </a:r>
            <a:r>
              <a:rPr lang="fr-FR" baseline="0" dirty="0" smtClean="0"/>
              <a:t>, F. </a:t>
            </a:r>
            <a:r>
              <a:rPr lang="fr-FR" baseline="0" dirty="0" err="1" smtClean="0"/>
              <a:t>Emprin</a:t>
            </a:r>
            <a:r>
              <a:rPr lang="fr-FR" baseline="0" dirty="0" smtClean="0"/>
              <a:t>, éditions </a:t>
            </a:r>
            <a:r>
              <a:rPr lang="fr-FR" baseline="0" dirty="0" err="1" smtClean="0"/>
              <a:t>Canopé</a:t>
            </a:r>
            <a:r>
              <a:rPr lang="fr-FR" baseline="0" dirty="0" smtClean="0"/>
              <a:t> 2019, page 80.</a:t>
            </a:r>
          </a:p>
          <a:p>
            <a:endParaRPr lang="fr-FR" dirty="0"/>
          </a:p>
        </p:txBody>
      </p:sp>
      <p:sp>
        <p:nvSpPr>
          <p:cNvPr id="4" name="Espace réservé du numéro de diapositive 3"/>
          <p:cNvSpPr>
            <a:spLocks noGrp="1"/>
          </p:cNvSpPr>
          <p:nvPr>
            <p:ph type="sldNum" sz="quarter" idx="10"/>
          </p:nvPr>
        </p:nvSpPr>
        <p:spPr/>
        <p:txBody>
          <a:bodyPr/>
          <a:lstStyle/>
          <a:p>
            <a:fld id="{3335C4FF-EA1F-4DF6-AD8E-D1EA87AA1A6F}" type="slidenum">
              <a:rPr lang="fr-FR" smtClean="0"/>
              <a:t>11</a:t>
            </a:fld>
            <a:endParaRPr lang="fr-FR"/>
          </a:p>
        </p:txBody>
      </p:sp>
    </p:spTree>
    <p:extLst>
      <p:ext uri="{BB962C8B-B14F-4D97-AF65-F5344CB8AC3E}">
        <p14:creationId xmlns:p14="http://schemas.microsoft.com/office/powerpoint/2010/main" val="3849287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8209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563298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3983146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195803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73514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974028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2F8C612-23FC-4408-A5EE-57B15981CDEC}" type="datetimeFigureOut">
              <a:rPr lang="fr-FR" smtClean="0"/>
              <a:t>05/11/2019</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29196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2F8C612-23FC-4408-A5EE-57B15981CDEC}" type="datetimeFigureOut">
              <a:rPr lang="fr-FR" smtClean="0"/>
              <a:t>05/11/2019</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114456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2F8C612-23FC-4408-A5EE-57B15981CDEC}" type="datetimeFigureOut">
              <a:rPr lang="fr-FR" smtClean="0"/>
              <a:t>05/11/2019</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3533092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777215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2F8C612-23FC-4408-A5EE-57B15981CDEC}" type="datetimeFigureOut">
              <a:rPr lang="fr-FR" smtClean="0"/>
              <a:t>05/11/2019</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DEDC4B5-4689-4D97-A35C-83F09C69842C}" type="slidenum">
              <a:rPr lang="fr-FR" smtClean="0"/>
              <a:t>‹N°›</a:t>
            </a:fld>
            <a:endParaRPr lang="fr-FR"/>
          </a:p>
        </p:txBody>
      </p:sp>
    </p:spTree>
    <p:extLst>
      <p:ext uri="{BB962C8B-B14F-4D97-AF65-F5344CB8AC3E}">
        <p14:creationId xmlns:p14="http://schemas.microsoft.com/office/powerpoint/2010/main" val="2275508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F8C612-23FC-4408-A5EE-57B15981CDEC}" type="datetimeFigureOut">
              <a:rPr lang="fr-FR" smtClean="0"/>
              <a:t>05/11/2019</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EDC4B5-4689-4D97-A35C-83F09C69842C}" type="slidenum">
              <a:rPr lang="fr-FR" smtClean="0"/>
              <a:t>‹N°›</a:t>
            </a:fld>
            <a:endParaRPr lang="fr-FR"/>
          </a:p>
        </p:txBody>
      </p:sp>
    </p:spTree>
    <p:extLst>
      <p:ext uri="{BB962C8B-B14F-4D97-AF65-F5344CB8AC3E}">
        <p14:creationId xmlns:p14="http://schemas.microsoft.com/office/powerpoint/2010/main" val="2048269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garagevideo1.mp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hyperlink" Target="garagevideo2.mp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garagevideo1.mpg"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hyperlink" Target="garagevideo2.mpg"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solidFill>
                  <a:schemeClr val="accent5"/>
                </a:solidFill>
              </a:rPr>
              <a:t>Situations construction du nombre</a:t>
            </a:r>
            <a:endParaRPr lang="fr-FR" dirty="0">
              <a:solidFill>
                <a:schemeClr val="accent5"/>
              </a:solidFill>
            </a:endParaRPr>
          </a:p>
        </p:txBody>
      </p:sp>
      <p:sp>
        <p:nvSpPr>
          <p:cNvPr id="3" name="Sous-titre 2"/>
          <p:cNvSpPr>
            <a:spLocks noGrp="1"/>
          </p:cNvSpPr>
          <p:nvPr>
            <p:ph type="subTitle" idx="1"/>
          </p:nvPr>
        </p:nvSpPr>
        <p:spPr/>
        <p:txBody>
          <a:bodyPr>
            <a:normAutofit/>
          </a:bodyPr>
          <a:lstStyle/>
          <a:p>
            <a:r>
              <a:rPr lang="fr-FR" sz="2800" dirty="0" smtClean="0"/>
              <a:t>Résolution de problème</a:t>
            </a:r>
            <a:endParaRPr lang="fr-FR" sz="2800" dirty="0"/>
          </a:p>
        </p:txBody>
      </p:sp>
    </p:spTree>
    <p:extLst>
      <p:ext uri="{BB962C8B-B14F-4D97-AF65-F5344CB8AC3E}">
        <p14:creationId xmlns:p14="http://schemas.microsoft.com/office/powerpoint/2010/main" val="3945904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smtClean="0"/>
              <a:t>		Énumérer </a:t>
            </a:r>
            <a:r>
              <a:rPr lang="fr-FR" sz="4000" dirty="0"/>
              <a:t>pour dénombrer</a:t>
            </a:r>
          </a:p>
        </p:txBody>
      </p:sp>
      <p:sp>
        <p:nvSpPr>
          <p:cNvPr id="3" name="Espace réservé du contenu 2"/>
          <p:cNvSpPr>
            <a:spLocks noGrp="1"/>
          </p:cNvSpPr>
          <p:nvPr>
            <p:ph idx="1"/>
          </p:nvPr>
        </p:nvSpPr>
        <p:spPr>
          <a:xfrm>
            <a:off x="1981200" y="1268761"/>
            <a:ext cx="8229600" cy="4857403"/>
          </a:xfrm>
        </p:spPr>
        <p:txBody>
          <a:bodyPr>
            <a:normAutofit/>
          </a:bodyPr>
          <a:lstStyle/>
          <a:p>
            <a:r>
              <a:rPr lang="fr-FR" dirty="0"/>
              <a:t>Énumération : capacité à passer une et une seule fois par tous les éléments d’une collection. </a:t>
            </a:r>
          </a:p>
          <a:p>
            <a:r>
              <a:rPr lang="fr-FR" sz="2400" dirty="0"/>
              <a:t>« </a:t>
            </a:r>
            <a:r>
              <a:rPr lang="fr-FR" sz="2400" cap="all" dirty="0"/>
              <a:t>ê</a:t>
            </a:r>
            <a:r>
              <a:rPr lang="fr-FR" sz="2400" dirty="0"/>
              <a:t>tre capable de synchroniser la récitation de la suite des mots-nombres avec le pointage des objets à dénombre ». Programmes 2015.</a:t>
            </a:r>
          </a:p>
          <a:p>
            <a:r>
              <a:rPr lang="fr-FR" dirty="0"/>
              <a:t>Trois stratégies : faire un chemin, séparer, marquer.</a:t>
            </a:r>
          </a:p>
          <a:p>
            <a:r>
              <a:rPr lang="fr-FR" dirty="0"/>
              <a:t>Outils numériques : A nous les nombres d’</a:t>
            </a:r>
            <a:r>
              <a:rPr lang="fr-FR" dirty="0" err="1"/>
              <a:t>Abuledu</a:t>
            </a:r>
            <a:r>
              <a:rPr lang="fr-FR" dirty="0"/>
              <a:t> (à revoir avec </a:t>
            </a:r>
            <a:r>
              <a:rPr lang="fr-FR" dirty="0" err="1"/>
              <a:t>Erun</a:t>
            </a:r>
            <a:r>
              <a:rPr lang="fr-FR" dirty="0"/>
              <a:t> ?)</a:t>
            </a:r>
          </a:p>
          <a:p>
            <a:r>
              <a:rPr lang="fr-FR" dirty="0"/>
              <a:t>Jeu du facteur : 20 boites aux lettres, une enveloppe dans chaque boite (salle de jeu).</a:t>
            </a:r>
          </a:p>
        </p:txBody>
      </p:sp>
      <p:sp>
        <p:nvSpPr>
          <p:cNvPr id="4" name="Organigramme : Délai 3"/>
          <p:cNvSpPr/>
          <p:nvPr/>
        </p:nvSpPr>
        <p:spPr>
          <a:xfrm>
            <a:off x="237393" y="365125"/>
            <a:ext cx="2505807"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29208" y="541176"/>
            <a:ext cx="1978090"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3860003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		Énumérer </a:t>
            </a:r>
            <a:r>
              <a:rPr lang="fr-FR" sz="3600" dirty="0"/>
              <a:t>: situation de référence</a:t>
            </a:r>
            <a:br>
              <a:rPr lang="fr-FR" sz="3600" dirty="0"/>
            </a:br>
            <a:r>
              <a:rPr lang="fr-FR" sz="3600" dirty="0" smtClean="0"/>
              <a:t>		boites </a:t>
            </a:r>
            <a:r>
              <a:rPr lang="fr-FR" sz="3600" dirty="0"/>
              <a:t>et </a:t>
            </a:r>
            <a:r>
              <a:rPr lang="fr-FR" sz="3600" dirty="0" smtClean="0"/>
              <a:t>allumettes</a:t>
            </a:r>
            <a:endParaRPr lang="fr-FR" sz="3600" dirty="0"/>
          </a:p>
        </p:txBody>
      </p:sp>
      <p:sp>
        <p:nvSpPr>
          <p:cNvPr id="3" name="Espace réservé du contenu 2"/>
          <p:cNvSpPr>
            <a:spLocks noGrp="1"/>
          </p:cNvSpPr>
          <p:nvPr>
            <p:ph idx="1"/>
          </p:nvPr>
        </p:nvSpPr>
        <p:spPr/>
        <p:txBody>
          <a:bodyPr>
            <a:normAutofit/>
          </a:bodyPr>
          <a:lstStyle/>
          <a:p>
            <a:r>
              <a:rPr lang="fr-FR" sz="2400" dirty="0"/>
              <a:t>Entre 15 et 20 boites fermées avec un tour et du coton (pour éviter le bruit), des allumettes (ou bâtonnets). Mettre un seul bâtonnet par boite dans toutes les boites.</a:t>
            </a:r>
          </a:p>
          <a:p>
            <a:r>
              <a:rPr lang="fr-FR" sz="2400" dirty="0"/>
              <a:t>Situation 1 : boites en vrac sur la table. Stratégie : les ranger lorsqu'un bâtonnet est mis dedans (séparation).</a:t>
            </a:r>
          </a:p>
          <a:p>
            <a:endParaRPr lang="fr-FR" sz="2400" dirty="0"/>
          </a:p>
          <a:p>
            <a:endParaRPr lang="fr-FR" sz="2400" dirty="0"/>
          </a:p>
          <a:p>
            <a:endParaRPr lang="fr-FR" sz="2400" dirty="0"/>
          </a:p>
          <a:p>
            <a:endParaRPr lang="fr-FR" sz="2400" dirty="0"/>
          </a:p>
          <a:p>
            <a:pPr marL="0" indent="0">
              <a:buNone/>
            </a:pPr>
            <a:endParaRPr lang="fr-FR" sz="24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1664" y="3863182"/>
            <a:ext cx="6379291" cy="1510035"/>
          </a:xfrm>
          <a:prstGeom prst="rect">
            <a:avLst/>
          </a:prstGeom>
        </p:spPr>
      </p:pic>
      <p:sp>
        <p:nvSpPr>
          <p:cNvPr id="5" name="Organigramme : Délai 4"/>
          <p:cNvSpPr/>
          <p:nvPr/>
        </p:nvSpPr>
        <p:spPr>
          <a:xfrm>
            <a:off x="231591" y="365125"/>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373224" y="559837"/>
            <a:ext cx="1679511"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3940895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81200" y="404664"/>
            <a:ext cx="8229600" cy="6048672"/>
          </a:xfrm>
        </p:spPr>
        <p:txBody>
          <a:bodyPr>
            <a:normAutofit fontScale="92500"/>
          </a:bodyPr>
          <a:lstStyle/>
          <a:p>
            <a:r>
              <a:rPr lang="fr-FR" sz="2400" dirty="0"/>
              <a:t>Situation 2 : boites fixées sur la table rangées régulièrement. Stratégie : remplir en suivant un chemin.</a:t>
            </a:r>
          </a:p>
          <a:p>
            <a:endParaRPr lang="fr-FR" sz="2400" dirty="0"/>
          </a:p>
          <a:p>
            <a:endParaRPr lang="fr-FR" sz="2400" dirty="0"/>
          </a:p>
          <a:p>
            <a:r>
              <a:rPr lang="fr-FR" sz="2400" dirty="0"/>
              <a:t>Situation 3 : boites fixées sur la table posées en vrac. Stratégie : faire un marquage (un bâtonnet dessus, un point avec un feutre)</a:t>
            </a:r>
          </a:p>
          <a:p>
            <a:endParaRPr lang="fr-FR" sz="2400" dirty="0"/>
          </a:p>
          <a:p>
            <a:endParaRPr lang="fr-FR" sz="2400" dirty="0"/>
          </a:p>
          <a:p>
            <a:endParaRPr lang="fr-FR" sz="2400" dirty="0"/>
          </a:p>
          <a:p>
            <a:endParaRPr lang="fr-FR" sz="2400" dirty="0"/>
          </a:p>
          <a:p>
            <a:endParaRPr lang="fr-FR" sz="2400" dirty="0"/>
          </a:p>
          <a:p>
            <a:endParaRPr lang="fr-FR" sz="2400" dirty="0"/>
          </a:p>
          <a:p>
            <a:endParaRPr lang="fr-FR" sz="2400" dirty="0"/>
          </a:p>
          <a:p>
            <a:r>
              <a:rPr lang="fr-FR" sz="2400" dirty="0"/>
              <a:t>Prolongement : travailler à deux élèves : expliquer où on s’est arrêté, comment on s’est organisé → verbalisation des stratégies.</a:t>
            </a:r>
          </a:p>
          <a:p>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3632" y="2852936"/>
            <a:ext cx="2088232" cy="2550626"/>
          </a:xfrm>
          <a:prstGeom prst="rect">
            <a:avLst/>
          </a:prstGeo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4112" y="908721"/>
            <a:ext cx="2160240" cy="1194893"/>
          </a:xfrm>
          <a:prstGeom prst="rect">
            <a:avLst/>
          </a:prstGeom>
        </p:spPr>
      </p:pic>
      <p:sp>
        <p:nvSpPr>
          <p:cNvPr id="6" name="Organigramme : Délai 5"/>
          <p:cNvSpPr/>
          <p:nvPr/>
        </p:nvSpPr>
        <p:spPr>
          <a:xfrm>
            <a:off x="175607" y="908721"/>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p:cNvSpPr txBox="1"/>
          <p:nvPr/>
        </p:nvSpPr>
        <p:spPr>
          <a:xfrm>
            <a:off x="335902" y="1045029"/>
            <a:ext cx="1645298"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3133530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1901115">
            <a:off x="8917738" y="656258"/>
            <a:ext cx="2148585" cy="1815882"/>
          </a:xfrm>
          <a:prstGeom prst="rect">
            <a:avLst/>
          </a:prstGeom>
          <a:solidFill>
            <a:schemeClr val="accent4"/>
          </a:solidFill>
        </p:spPr>
        <p:txBody>
          <a:bodyPr wrap="square" rtlCol="0">
            <a:spAutoFit/>
          </a:bodyPr>
          <a:lstStyle/>
          <a:p>
            <a:r>
              <a:rPr lang="fr-FR" sz="2800" dirty="0" smtClean="0"/>
              <a:t>Etape 1: </a:t>
            </a:r>
            <a:r>
              <a:rPr lang="fr-FR" sz="2800" b="1" dirty="0" smtClean="0"/>
              <a:t>Les trois petits cochons (</a:t>
            </a:r>
            <a:r>
              <a:rPr lang="fr-FR" sz="2800" b="1" dirty="0" err="1" smtClean="0"/>
              <a:t>R.Charnay</a:t>
            </a:r>
            <a:r>
              <a:rPr lang="fr-FR" sz="2800" b="1" dirty="0" smtClean="0"/>
              <a:t>)</a:t>
            </a:r>
            <a:endParaRPr lang="fr-FR" sz="2800" b="1" dirty="0"/>
          </a:p>
        </p:txBody>
      </p:sp>
      <p:sp>
        <p:nvSpPr>
          <p:cNvPr id="7" name="Espace réservé du contenu 6"/>
          <p:cNvSpPr>
            <a:spLocks noGrp="1"/>
          </p:cNvSpPr>
          <p:nvPr>
            <p:ph idx="1"/>
          </p:nvPr>
        </p:nvSpPr>
        <p:spPr>
          <a:xfrm>
            <a:off x="838200" y="2220685"/>
            <a:ext cx="11090564" cy="4360224"/>
          </a:xfrm>
        </p:spPr>
        <p:txBody>
          <a:bodyPr>
            <a:normAutofit lnSpcReduction="10000"/>
          </a:bodyPr>
          <a:lstStyle/>
          <a:p>
            <a:r>
              <a:rPr lang="fr-FR" dirty="0" smtClean="0">
                <a:solidFill>
                  <a:schemeClr val="accent5"/>
                </a:solidFill>
              </a:rPr>
              <a:t>3 boîtes sans couvercle renversées (3 maisons)</a:t>
            </a:r>
          </a:p>
          <a:p>
            <a:r>
              <a:rPr lang="fr-FR" dirty="0" smtClean="0">
                <a:solidFill>
                  <a:schemeClr val="accent5"/>
                </a:solidFill>
              </a:rPr>
              <a:t>3 cochons, 1 loup</a:t>
            </a:r>
          </a:p>
          <a:p>
            <a:pPr marL="0" indent="0">
              <a:buNone/>
            </a:pPr>
            <a:endParaRPr lang="fr-FR" dirty="0" smtClean="0">
              <a:solidFill>
                <a:schemeClr val="accent5"/>
              </a:solidFill>
            </a:endParaRPr>
          </a:p>
          <a:p>
            <a:r>
              <a:rPr lang="fr-FR" b="1" dirty="0" smtClean="0"/>
              <a:t>Phase 1</a:t>
            </a:r>
            <a:r>
              <a:rPr lang="fr-FR" dirty="0" smtClean="0"/>
              <a:t>:Faire mimer l’histoire avec le matériel et faire formuler les situations après le passage du loup.</a:t>
            </a:r>
          </a:p>
          <a:p>
            <a:r>
              <a:rPr lang="fr-FR" dirty="0" smtClean="0"/>
              <a:t>Ex : Il y a un et encore un petit cochon dans la maison, il y a 2 petits cochons dans la maison. (les élèves n’ont pas à compter)</a:t>
            </a:r>
          </a:p>
          <a:p>
            <a:r>
              <a:rPr lang="fr-FR" b="1" dirty="0" smtClean="0"/>
              <a:t>Phase 2</a:t>
            </a:r>
            <a:r>
              <a:rPr lang="fr-FR" dirty="0" smtClean="0"/>
              <a:t>:Prolongements: faire constater qu’il y a 3 cochons dans la maison, en ajouter un, en enlever un…; demander de placer une quantité de cochons dans la maison (oralement, représentations diverses)</a:t>
            </a:r>
          </a:p>
          <a:p>
            <a:pPr marL="0" indent="0">
              <a:buNone/>
            </a:pPr>
            <a:endParaRPr lang="fr-FR" dirty="0" smtClean="0"/>
          </a:p>
          <a:p>
            <a:endParaRPr lang="fr-FR" dirty="0" smtClean="0"/>
          </a:p>
          <a:p>
            <a:endParaRPr lang="fr-FR" dirty="0" smtClean="0">
              <a:solidFill>
                <a:schemeClr val="accent5"/>
              </a:solidFill>
            </a:endParaRPr>
          </a:p>
          <a:p>
            <a:endParaRPr lang="fr-FR" dirty="0"/>
          </a:p>
        </p:txBody>
      </p:sp>
      <p:sp>
        <p:nvSpPr>
          <p:cNvPr id="14" name="Titre 1"/>
          <p:cNvSpPr txBox="1">
            <a:spLocks/>
          </p:cNvSpPr>
          <p:nvPr/>
        </p:nvSpPr>
        <p:spPr>
          <a:xfrm>
            <a:off x="3577301" y="206996"/>
            <a:ext cx="4079240" cy="1325563"/>
          </a:xfrm>
          <a:prstGeom prst="rect">
            <a:avLst/>
          </a:prstGeom>
          <a:solidFill>
            <a:schemeClr val="accent4"/>
          </a:soli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dirty="0" smtClean="0">
                <a:solidFill>
                  <a:schemeClr val="bg1"/>
                </a:solidFill>
              </a:rPr>
              <a:t>Assurer la maitrise d’un premier domaine numérique</a:t>
            </a:r>
            <a:endParaRPr lang="fr-FR" sz="3600" dirty="0">
              <a:solidFill>
                <a:schemeClr val="bg1"/>
              </a:solidFill>
            </a:endParaRPr>
          </a:p>
        </p:txBody>
      </p:sp>
      <p:sp>
        <p:nvSpPr>
          <p:cNvPr id="17" name="Organigramme : Délai 16"/>
          <p:cNvSpPr/>
          <p:nvPr/>
        </p:nvSpPr>
        <p:spPr>
          <a:xfrm>
            <a:off x="586154" y="726831"/>
            <a:ext cx="2344615" cy="1078523"/>
          </a:xfrm>
          <a:prstGeom prst="flowChartDela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38200" y="937846"/>
            <a:ext cx="1482969" cy="646331"/>
          </a:xfrm>
          <a:prstGeom prst="rect">
            <a:avLst/>
          </a:prstGeom>
          <a:noFill/>
        </p:spPr>
        <p:txBody>
          <a:bodyPr wrap="square" rtlCol="0">
            <a:spAutoFit/>
          </a:bodyPr>
          <a:lstStyle/>
          <a:p>
            <a:r>
              <a:rPr lang="fr-FR" dirty="0" smtClean="0">
                <a:solidFill>
                  <a:schemeClr val="bg1"/>
                </a:solidFill>
              </a:rPr>
              <a:t>COMPARER</a:t>
            </a:r>
          </a:p>
          <a:p>
            <a:r>
              <a:rPr lang="fr-FR" dirty="0" smtClean="0">
                <a:solidFill>
                  <a:schemeClr val="bg1"/>
                </a:solidFill>
              </a:rPr>
              <a:t>Compléter</a:t>
            </a:r>
            <a:endParaRPr lang="fr-FR" dirty="0">
              <a:solidFill>
                <a:schemeClr val="bg1"/>
              </a:solidFill>
            </a:endParaRPr>
          </a:p>
        </p:txBody>
      </p:sp>
      <p:sp>
        <p:nvSpPr>
          <p:cNvPr id="2" name="Rectangle à coins arrondis 1"/>
          <p:cNvSpPr/>
          <p:nvPr/>
        </p:nvSpPr>
        <p:spPr>
          <a:xfrm rot="20227878">
            <a:off x="7172324" y="1261011"/>
            <a:ext cx="968433" cy="4271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rot="20319546">
            <a:off x="7228492" y="1251534"/>
            <a:ext cx="959428" cy="369332"/>
          </a:xfrm>
          <a:prstGeom prst="rect">
            <a:avLst/>
          </a:prstGeom>
          <a:noFill/>
        </p:spPr>
        <p:txBody>
          <a:bodyPr wrap="square" rtlCol="0">
            <a:spAutoFit/>
          </a:bodyPr>
          <a:lstStyle/>
          <a:p>
            <a:r>
              <a:rPr lang="fr-FR" dirty="0" smtClean="0"/>
              <a:t>3 ou 4</a:t>
            </a:r>
            <a:endParaRPr lang="fr-FR" dirty="0"/>
          </a:p>
        </p:txBody>
      </p:sp>
      <p:pic>
        <p:nvPicPr>
          <p:cNvPr id="4" name="Image 3"/>
          <p:cNvPicPr>
            <a:picLocks noChangeAspect="1"/>
          </p:cNvPicPr>
          <p:nvPr/>
        </p:nvPicPr>
        <p:blipFill>
          <a:blip r:embed="rId3"/>
          <a:stretch>
            <a:fillRect/>
          </a:stretch>
        </p:blipFill>
        <p:spPr>
          <a:xfrm>
            <a:off x="10989809" y="2220685"/>
            <a:ext cx="1012895" cy="1377949"/>
          </a:xfrm>
          <a:prstGeom prst="rect">
            <a:avLst/>
          </a:prstGeom>
        </p:spPr>
      </p:pic>
      <p:pic>
        <p:nvPicPr>
          <p:cNvPr id="6" name="Image 5"/>
          <p:cNvPicPr>
            <a:picLocks noChangeAspect="1"/>
          </p:cNvPicPr>
          <p:nvPr/>
        </p:nvPicPr>
        <p:blipFill>
          <a:blip r:embed="rId4"/>
          <a:stretch>
            <a:fillRect/>
          </a:stretch>
        </p:blipFill>
        <p:spPr>
          <a:xfrm>
            <a:off x="6124136" y="2742140"/>
            <a:ext cx="2140092" cy="839885"/>
          </a:xfrm>
          <a:prstGeom prst="rect">
            <a:avLst/>
          </a:prstGeom>
        </p:spPr>
      </p:pic>
    </p:spTree>
    <p:extLst>
      <p:ext uri="{BB962C8B-B14F-4D97-AF65-F5344CB8AC3E}">
        <p14:creationId xmlns:p14="http://schemas.microsoft.com/office/powerpoint/2010/main" val="26740822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rot="1901115">
            <a:off x="8908984" y="812638"/>
            <a:ext cx="2192761" cy="1384995"/>
          </a:xfrm>
          <a:prstGeom prst="rect">
            <a:avLst/>
          </a:prstGeom>
          <a:solidFill>
            <a:schemeClr val="accent4"/>
          </a:solidFill>
        </p:spPr>
        <p:txBody>
          <a:bodyPr wrap="square" rtlCol="0">
            <a:spAutoFit/>
          </a:bodyPr>
          <a:lstStyle/>
          <a:p>
            <a:r>
              <a:rPr lang="fr-FR" sz="2800" dirty="0" smtClean="0"/>
              <a:t>Etape 1: </a:t>
            </a:r>
            <a:r>
              <a:rPr lang="fr-FR" sz="2800" b="1" dirty="0" smtClean="0"/>
              <a:t>Les boites d’œufs (</a:t>
            </a:r>
            <a:r>
              <a:rPr lang="fr-FR" sz="2800" b="1" dirty="0" err="1" smtClean="0"/>
              <a:t>D.Valentin</a:t>
            </a:r>
            <a:r>
              <a:rPr lang="fr-FR" sz="2800" b="1" dirty="0" smtClean="0"/>
              <a:t>)</a:t>
            </a:r>
            <a:endParaRPr lang="fr-FR" sz="2800" b="1" dirty="0"/>
          </a:p>
        </p:txBody>
      </p:sp>
      <p:sp>
        <p:nvSpPr>
          <p:cNvPr id="7" name="Espace réservé du contenu 6"/>
          <p:cNvSpPr>
            <a:spLocks noGrp="1"/>
          </p:cNvSpPr>
          <p:nvPr>
            <p:ph idx="1"/>
          </p:nvPr>
        </p:nvSpPr>
        <p:spPr>
          <a:xfrm>
            <a:off x="800372" y="1887154"/>
            <a:ext cx="11128392" cy="4693755"/>
          </a:xfrm>
        </p:spPr>
        <p:txBody>
          <a:bodyPr>
            <a:normAutofit fontScale="85000" lnSpcReduction="20000"/>
          </a:bodyPr>
          <a:lstStyle/>
          <a:p>
            <a:r>
              <a:rPr lang="fr-FR" sz="1900" dirty="0" smtClean="0">
                <a:solidFill>
                  <a:schemeClr val="accent5"/>
                </a:solidFill>
              </a:rPr>
              <a:t>Une boîte de 12 œufs vide par enfant</a:t>
            </a:r>
          </a:p>
          <a:p>
            <a:r>
              <a:rPr lang="fr-FR" sz="1900" dirty="0" smtClean="0">
                <a:solidFill>
                  <a:schemeClr val="accent5"/>
                </a:solidFill>
              </a:rPr>
              <a:t>Des marrons</a:t>
            </a:r>
          </a:p>
          <a:p>
            <a:r>
              <a:rPr lang="fr-FR" sz="1900" dirty="0" smtClean="0">
                <a:solidFill>
                  <a:schemeClr val="accent5"/>
                </a:solidFill>
              </a:rPr>
              <a:t>Un petit plateau par enfant</a:t>
            </a:r>
            <a:endParaRPr lang="fr-FR" dirty="0" smtClean="0">
              <a:solidFill>
                <a:schemeClr val="accent5"/>
              </a:solidFill>
            </a:endParaRPr>
          </a:p>
          <a:p>
            <a:r>
              <a:rPr lang="fr-FR" b="1" dirty="0" smtClean="0"/>
              <a:t>Phase 1</a:t>
            </a:r>
            <a:r>
              <a:rPr lang="fr-FR" dirty="0" smtClean="0"/>
              <a:t>:</a:t>
            </a:r>
            <a:r>
              <a:rPr lang="fr-FR" dirty="0"/>
              <a:t>Mettre une noix dans chaque alvéole d’une </a:t>
            </a:r>
            <a:r>
              <a:rPr lang="fr-FR" dirty="0" smtClean="0"/>
              <a:t>boîte de </a:t>
            </a:r>
            <a:r>
              <a:rPr lang="fr-FR" dirty="0"/>
              <a:t>12 </a:t>
            </a:r>
            <a:r>
              <a:rPr lang="fr-FR" dirty="0" smtClean="0"/>
              <a:t>œufs. </a:t>
            </a:r>
          </a:p>
          <a:p>
            <a:pPr marL="0" indent="0">
              <a:buNone/>
            </a:pPr>
            <a:r>
              <a:rPr lang="fr-FR" dirty="0" smtClean="0"/>
              <a:t>La </a:t>
            </a:r>
            <a:r>
              <a:rPr lang="fr-FR" dirty="0"/>
              <a:t>boîte et la réserve de </a:t>
            </a:r>
            <a:r>
              <a:rPr lang="fr-FR" dirty="0" smtClean="0"/>
              <a:t>marrons sont éloignées .</a:t>
            </a:r>
          </a:p>
          <a:p>
            <a:pPr marL="0" indent="0">
              <a:buNone/>
            </a:pPr>
            <a:r>
              <a:rPr lang="fr-FR" dirty="0" smtClean="0"/>
              <a:t>Pas </a:t>
            </a:r>
            <a:r>
              <a:rPr lang="fr-FR" dirty="0"/>
              <a:t>de contraintes sur le nombre de </a:t>
            </a:r>
            <a:r>
              <a:rPr lang="fr-FR" dirty="0" smtClean="0"/>
              <a:t>voyages</a:t>
            </a:r>
          </a:p>
          <a:p>
            <a:endParaRPr lang="fr-FR" dirty="0" smtClean="0"/>
          </a:p>
          <a:p>
            <a:r>
              <a:rPr lang="fr-FR" b="1" dirty="0" smtClean="0"/>
              <a:t>Phase 2</a:t>
            </a:r>
            <a:r>
              <a:rPr lang="fr-FR" dirty="0" smtClean="0"/>
              <a:t>:L’enfant a un petit plateau, il va chercher les </a:t>
            </a:r>
          </a:p>
          <a:p>
            <a:pPr marL="0" indent="0">
              <a:buNone/>
            </a:pPr>
            <a:r>
              <a:rPr lang="fr-FR" dirty="0" smtClean="0"/>
              <a:t>marrons avec son plateau, juste assez pour remplir les </a:t>
            </a:r>
          </a:p>
          <a:p>
            <a:pPr marL="0" indent="0">
              <a:buNone/>
            </a:pPr>
            <a:r>
              <a:rPr lang="fr-FR" dirty="0" smtClean="0"/>
              <a:t>alvéoles. </a:t>
            </a:r>
          </a:p>
          <a:p>
            <a:pPr marL="0" indent="0">
              <a:buNone/>
            </a:pPr>
            <a:r>
              <a:rPr lang="fr-FR" dirty="0" smtClean="0"/>
              <a:t>Il fait autant de voyage qu’il veut mais ne peut pas </a:t>
            </a:r>
          </a:p>
          <a:p>
            <a:pPr marL="0" indent="0">
              <a:buNone/>
            </a:pPr>
            <a:r>
              <a:rPr lang="fr-FR" dirty="0" smtClean="0"/>
              <a:t>en remettre dans le panier et il ne doit pas en rester </a:t>
            </a:r>
          </a:p>
          <a:p>
            <a:pPr marL="0" indent="0">
              <a:buNone/>
            </a:pPr>
            <a:r>
              <a:rPr lang="fr-FR" dirty="0" smtClean="0"/>
              <a:t>dans le plateau. </a:t>
            </a:r>
          </a:p>
          <a:p>
            <a:pPr marL="0" indent="0">
              <a:buNone/>
            </a:pPr>
            <a:endParaRPr lang="fr-FR" dirty="0" smtClean="0"/>
          </a:p>
          <a:p>
            <a:endParaRPr lang="fr-FR" dirty="0" smtClean="0"/>
          </a:p>
          <a:p>
            <a:endParaRPr lang="fr-FR" dirty="0" smtClean="0">
              <a:solidFill>
                <a:schemeClr val="accent5"/>
              </a:solidFill>
            </a:endParaRPr>
          </a:p>
          <a:p>
            <a:endParaRPr lang="fr-FR" dirty="0"/>
          </a:p>
        </p:txBody>
      </p:sp>
      <p:sp>
        <p:nvSpPr>
          <p:cNvPr id="14" name="Titre 1"/>
          <p:cNvSpPr txBox="1">
            <a:spLocks/>
          </p:cNvSpPr>
          <p:nvPr/>
        </p:nvSpPr>
        <p:spPr>
          <a:xfrm>
            <a:off x="3577301" y="206996"/>
            <a:ext cx="4079240" cy="1325563"/>
          </a:xfrm>
          <a:prstGeom prst="rect">
            <a:avLst/>
          </a:prstGeom>
          <a:solidFill>
            <a:schemeClr val="accent4"/>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dirty="0" smtClean="0">
                <a:solidFill>
                  <a:schemeClr val="bg1"/>
                </a:solidFill>
              </a:rPr>
              <a:t>Attirer l’attention sur la quantité</a:t>
            </a:r>
            <a:endParaRPr lang="fr-FR" sz="3600" dirty="0">
              <a:solidFill>
                <a:schemeClr val="bg1"/>
              </a:solidFill>
            </a:endParaRPr>
          </a:p>
        </p:txBody>
      </p:sp>
      <p:sp>
        <p:nvSpPr>
          <p:cNvPr id="17" name="Organigramme : Délai 16"/>
          <p:cNvSpPr/>
          <p:nvPr/>
        </p:nvSpPr>
        <p:spPr>
          <a:xfrm>
            <a:off x="407376" y="454036"/>
            <a:ext cx="2344615" cy="1078523"/>
          </a:xfrm>
          <a:prstGeom prst="flowChartDelay">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p:cNvSpPr txBox="1"/>
          <p:nvPr/>
        </p:nvSpPr>
        <p:spPr>
          <a:xfrm>
            <a:off x="800372" y="808631"/>
            <a:ext cx="1482969" cy="646331"/>
          </a:xfrm>
          <a:prstGeom prst="rect">
            <a:avLst/>
          </a:prstGeom>
          <a:noFill/>
        </p:spPr>
        <p:txBody>
          <a:bodyPr wrap="square" rtlCol="0">
            <a:spAutoFit/>
          </a:bodyPr>
          <a:lstStyle/>
          <a:p>
            <a:r>
              <a:rPr lang="fr-FR" dirty="0" smtClean="0">
                <a:solidFill>
                  <a:schemeClr val="bg1"/>
                </a:solidFill>
              </a:rPr>
              <a:t>EGALISER</a:t>
            </a:r>
          </a:p>
          <a:p>
            <a:r>
              <a:rPr lang="fr-FR" dirty="0" smtClean="0">
                <a:solidFill>
                  <a:schemeClr val="bg1"/>
                </a:solidFill>
              </a:rPr>
              <a:t>COMPARER</a:t>
            </a:r>
          </a:p>
        </p:txBody>
      </p:sp>
      <p:pic>
        <p:nvPicPr>
          <p:cNvPr id="2" name="Image 1"/>
          <p:cNvPicPr>
            <a:picLocks noChangeAspect="1"/>
          </p:cNvPicPr>
          <p:nvPr/>
        </p:nvPicPr>
        <p:blipFill>
          <a:blip r:embed="rId3"/>
          <a:stretch>
            <a:fillRect/>
          </a:stretch>
        </p:blipFill>
        <p:spPr>
          <a:xfrm>
            <a:off x="9619626" y="3217065"/>
            <a:ext cx="2153596" cy="1431508"/>
          </a:xfrm>
          <a:prstGeom prst="rect">
            <a:avLst/>
          </a:prstGeom>
        </p:spPr>
      </p:pic>
      <p:pic>
        <p:nvPicPr>
          <p:cNvPr id="3" name="Image 2"/>
          <p:cNvPicPr>
            <a:picLocks noChangeAspect="1"/>
          </p:cNvPicPr>
          <p:nvPr/>
        </p:nvPicPr>
        <p:blipFill>
          <a:blip r:embed="rId4"/>
          <a:stretch>
            <a:fillRect/>
          </a:stretch>
        </p:blipFill>
        <p:spPr>
          <a:xfrm>
            <a:off x="8325497" y="3146121"/>
            <a:ext cx="1138587" cy="1606673"/>
          </a:xfrm>
          <a:prstGeom prst="rect">
            <a:avLst/>
          </a:prstGeom>
        </p:spPr>
      </p:pic>
      <p:pic>
        <p:nvPicPr>
          <p:cNvPr id="4" name="Image 3"/>
          <p:cNvPicPr>
            <a:picLocks noChangeAspect="1"/>
          </p:cNvPicPr>
          <p:nvPr/>
        </p:nvPicPr>
        <p:blipFill>
          <a:blip r:embed="rId5"/>
          <a:stretch>
            <a:fillRect/>
          </a:stretch>
        </p:blipFill>
        <p:spPr>
          <a:xfrm>
            <a:off x="7656541" y="5036446"/>
            <a:ext cx="2476500" cy="1666875"/>
          </a:xfrm>
          <a:prstGeom prst="rect">
            <a:avLst/>
          </a:prstGeom>
        </p:spPr>
      </p:pic>
      <p:pic>
        <p:nvPicPr>
          <p:cNvPr id="6" name="Image 5"/>
          <p:cNvPicPr>
            <a:picLocks noChangeAspect="1"/>
          </p:cNvPicPr>
          <p:nvPr/>
        </p:nvPicPr>
        <p:blipFill>
          <a:blip r:embed="rId6"/>
          <a:stretch>
            <a:fillRect/>
          </a:stretch>
        </p:blipFill>
        <p:spPr>
          <a:xfrm>
            <a:off x="11147714" y="1887154"/>
            <a:ext cx="781050" cy="1076325"/>
          </a:xfrm>
          <a:prstGeom prst="rect">
            <a:avLst/>
          </a:prstGeom>
        </p:spPr>
      </p:pic>
    </p:spTree>
    <p:extLst>
      <p:ext uri="{BB962C8B-B14F-4D97-AF65-F5344CB8AC3E}">
        <p14:creationId xmlns:p14="http://schemas.microsoft.com/office/powerpoint/2010/main" val="25878804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43821" y="326022"/>
            <a:ext cx="4079240" cy="1325563"/>
          </a:xfrm>
          <a:solidFill>
            <a:schemeClr val="accent4"/>
          </a:solidFill>
        </p:spPr>
        <p:txBody>
          <a:bodyPr>
            <a:normAutofit fontScale="90000"/>
          </a:bodyPr>
          <a:lstStyle/>
          <a:p>
            <a:pPr algn="ctr"/>
            <a:r>
              <a:rPr lang="fr-FR" sz="3600" dirty="0" smtClean="0">
                <a:solidFill>
                  <a:schemeClr val="bg1"/>
                </a:solidFill>
              </a:rPr>
              <a:t>Créer le besoin du nombre pour exprimer des quantités</a:t>
            </a:r>
            <a:endParaRPr lang="fr-FR" sz="3600" dirty="0">
              <a:solidFill>
                <a:schemeClr val="bg1"/>
              </a:solidFill>
            </a:endParaRPr>
          </a:p>
        </p:txBody>
      </p:sp>
      <p:sp>
        <p:nvSpPr>
          <p:cNvPr id="3" name="Espace réservé du contenu 2"/>
          <p:cNvSpPr>
            <a:spLocks noGrp="1"/>
          </p:cNvSpPr>
          <p:nvPr>
            <p:ph idx="1"/>
          </p:nvPr>
        </p:nvSpPr>
        <p:spPr>
          <a:xfrm>
            <a:off x="610062" y="1841543"/>
            <a:ext cx="10647218" cy="4310841"/>
          </a:xfrm>
        </p:spPr>
        <p:txBody>
          <a:bodyPr/>
          <a:lstStyle/>
          <a:p>
            <a:r>
              <a:rPr lang="fr-FR" sz="3600" dirty="0" smtClean="0">
                <a:solidFill>
                  <a:schemeClr val="accent5"/>
                </a:solidFill>
              </a:rPr>
              <a:t>Situation fondamentale du nombre cardinal:</a:t>
            </a:r>
          </a:p>
          <a:p>
            <a:r>
              <a:rPr lang="fr-FR" sz="3600" dirty="0" smtClean="0">
                <a:solidFill>
                  <a:schemeClr val="accent5"/>
                </a:solidFill>
              </a:rPr>
              <a:t> </a:t>
            </a:r>
            <a:r>
              <a:rPr lang="fr-FR" dirty="0" smtClean="0">
                <a:solidFill>
                  <a:schemeClr val="accent5"/>
                </a:solidFill>
              </a:rPr>
              <a:t>Construire une </a:t>
            </a:r>
            <a:r>
              <a:rPr lang="fr-FR" dirty="0">
                <a:solidFill>
                  <a:schemeClr val="accent5"/>
                </a:solidFill>
              </a:rPr>
              <a:t>collection équipotente à une collection donnée</a:t>
            </a:r>
            <a:endParaRPr lang="fr-FR" sz="3600" dirty="0" smtClean="0">
              <a:solidFill>
                <a:schemeClr val="accent5"/>
              </a:solidFill>
            </a:endParaRPr>
          </a:p>
          <a:p>
            <a:pPr>
              <a:defRPr/>
            </a:pPr>
            <a:r>
              <a:rPr lang="fr-FR" altLang="fr-FR" b="1" dirty="0">
                <a:latin typeface="Calibri" panose="020F0502020204030204" pitchFamily="34" charset="0"/>
              </a:rPr>
              <a:t>Aller chercher en une seule fois une collection équipotente à une collection de référence (qui n'est plus visible) sans que la consigne indique l’utilisation du nombre. </a:t>
            </a:r>
            <a:endParaRPr lang="fr-FR" altLang="fr-FR" b="1" dirty="0" smtClean="0">
              <a:latin typeface="Calibri" panose="020F0502020204030204" pitchFamily="34" charset="0"/>
            </a:endParaRPr>
          </a:p>
          <a:p>
            <a:pPr>
              <a:defRPr/>
            </a:pPr>
            <a:r>
              <a:rPr lang="fr-FR" altLang="fr-FR" sz="1800" i="1" dirty="0" smtClean="0">
                <a:latin typeface="Calibri" panose="020F0502020204030204" pitchFamily="34" charset="0"/>
              </a:rPr>
              <a:t>Hatier « Apprentissages mathématiques en maternelle »CD Rom</a:t>
            </a:r>
            <a:endParaRPr lang="fr-FR" altLang="fr-FR" sz="1800" i="1" dirty="0">
              <a:latin typeface="Calibri" panose="020F0502020204030204" pitchFamily="34" charset="0"/>
            </a:endParaRPr>
          </a:p>
          <a:p>
            <a:pPr marL="0" indent="0">
              <a:buFontTx/>
              <a:buNone/>
              <a:defRPr/>
            </a:pPr>
            <a:r>
              <a:rPr lang="fr-FR" altLang="fr-FR" b="1" dirty="0">
                <a:latin typeface="Calibri" panose="020F0502020204030204" pitchFamily="34" charset="0"/>
              </a:rPr>
              <a:t>                 </a:t>
            </a:r>
            <a:r>
              <a:rPr lang="fr-FR" altLang="fr-FR" b="1" dirty="0">
                <a:latin typeface="Calibri" panose="020F0502020204030204" pitchFamily="34" charset="0"/>
                <a:hlinkClick r:id="rId3" action="ppaction://hlinkfile"/>
              </a:rPr>
              <a:t>Garage vidéo 1 </a:t>
            </a:r>
            <a:endParaRPr lang="fr-FR" altLang="fr-FR" b="1" dirty="0">
              <a:latin typeface="Calibri" panose="020F0502020204030204" pitchFamily="34" charset="0"/>
            </a:endParaRPr>
          </a:p>
          <a:p>
            <a:pPr marL="0" indent="0">
              <a:buFontTx/>
              <a:buNone/>
              <a:defRPr/>
            </a:pPr>
            <a:r>
              <a:rPr lang="fr-FR" altLang="fr-FR" b="1" dirty="0">
                <a:latin typeface="Calibri" panose="020F0502020204030204" pitchFamily="34" charset="0"/>
              </a:rPr>
              <a:t>                 </a:t>
            </a:r>
            <a:r>
              <a:rPr lang="fr-FR" altLang="fr-FR" b="1" dirty="0">
                <a:latin typeface="Calibri" panose="020F0502020204030204" pitchFamily="34" charset="0"/>
                <a:hlinkClick r:id="rId4" action="ppaction://hlinkfile"/>
              </a:rPr>
              <a:t>Garage vidéo 2</a:t>
            </a:r>
            <a:endParaRPr lang="fr-FR" altLang="fr-FR" b="1" dirty="0">
              <a:latin typeface="Calibri" panose="020F0502020204030204" pitchFamily="34" charset="0"/>
            </a:endParaRPr>
          </a:p>
          <a:p>
            <a:endParaRPr lang="fr-FR" dirty="0"/>
          </a:p>
        </p:txBody>
      </p:sp>
      <p:pic>
        <p:nvPicPr>
          <p:cNvPr id="4" name="Image 3"/>
          <p:cNvPicPr>
            <a:picLocks noChangeAspect="1"/>
          </p:cNvPicPr>
          <p:nvPr/>
        </p:nvPicPr>
        <p:blipFill>
          <a:blip r:embed="rId5"/>
          <a:stretch>
            <a:fillRect/>
          </a:stretch>
        </p:blipFill>
        <p:spPr>
          <a:xfrm>
            <a:off x="6889297" y="5015785"/>
            <a:ext cx="3638550" cy="1485900"/>
          </a:xfrm>
          <a:prstGeom prst="rect">
            <a:avLst/>
          </a:prstGeom>
        </p:spPr>
      </p:pic>
      <p:sp>
        <p:nvSpPr>
          <p:cNvPr id="5" name="ZoneTexte 4"/>
          <p:cNvSpPr txBox="1"/>
          <p:nvPr/>
        </p:nvSpPr>
        <p:spPr>
          <a:xfrm rot="1280492">
            <a:off x="9691983" y="743645"/>
            <a:ext cx="2148585" cy="1815882"/>
          </a:xfrm>
          <a:prstGeom prst="rect">
            <a:avLst/>
          </a:prstGeom>
          <a:solidFill>
            <a:schemeClr val="accent4"/>
          </a:solidFill>
        </p:spPr>
        <p:txBody>
          <a:bodyPr wrap="square" rtlCol="0">
            <a:spAutoFit/>
          </a:bodyPr>
          <a:lstStyle/>
          <a:p>
            <a:r>
              <a:rPr lang="fr-FR" sz="2800" dirty="0" smtClean="0"/>
              <a:t>Etape 2: </a:t>
            </a:r>
            <a:r>
              <a:rPr lang="fr-FR" sz="2800" b="1" dirty="0" smtClean="0"/>
              <a:t>Voitures et garages (</a:t>
            </a:r>
            <a:r>
              <a:rPr lang="fr-FR" sz="2800" b="1" dirty="0" err="1" smtClean="0"/>
              <a:t>J.Briand</a:t>
            </a:r>
            <a:r>
              <a:rPr lang="fr-FR" sz="2800" b="1" dirty="0" smtClean="0"/>
              <a:t>)</a:t>
            </a:r>
            <a:endParaRPr lang="fr-FR" sz="2800" b="1" dirty="0"/>
          </a:p>
        </p:txBody>
      </p:sp>
      <p:sp>
        <p:nvSpPr>
          <p:cNvPr id="9" name="Organigramme : Délai 8"/>
          <p:cNvSpPr/>
          <p:nvPr/>
        </p:nvSpPr>
        <p:spPr>
          <a:xfrm>
            <a:off x="398585" y="413719"/>
            <a:ext cx="2344615" cy="1078523"/>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610062" y="633046"/>
            <a:ext cx="1804892" cy="923330"/>
          </a:xfrm>
          <a:prstGeom prst="rect">
            <a:avLst/>
          </a:prstGeom>
          <a:noFill/>
        </p:spPr>
        <p:txBody>
          <a:bodyPr wrap="square" rtlCol="0">
            <a:spAutoFit/>
          </a:bodyPr>
          <a:lstStyle/>
          <a:p>
            <a:r>
              <a:rPr lang="fr-FR" dirty="0" smtClean="0">
                <a:solidFill>
                  <a:schemeClr val="bg1"/>
                </a:solidFill>
              </a:rPr>
              <a:t>COMPLETER</a:t>
            </a:r>
          </a:p>
          <a:p>
            <a:r>
              <a:rPr lang="fr-FR" dirty="0" smtClean="0">
                <a:solidFill>
                  <a:schemeClr val="bg1"/>
                </a:solidFill>
              </a:rPr>
              <a:t>EXPRIMER</a:t>
            </a:r>
          </a:p>
          <a:p>
            <a:endParaRPr lang="fr-FR" dirty="0"/>
          </a:p>
        </p:txBody>
      </p:sp>
      <p:pic>
        <p:nvPicPr>
          <p:cNvPr id="6" name="Image 5"/>
          <p:cNvPicPr>
            <a:picLocks noChangeAspect="1"/>
          </p:cNvPicPr>
          <p:nvPr/>
        </p:nvPicPr>
        <p:blipFill>
          <a:blip r:embed="rId6"/>
          <a:stretch>
            <a:fillRect/>
          </a:stretch>
        </p:blipFill>
        <p:spPr>
          <a:xfrm>
            <a:off x="11257280" y="3233193"/>
            <a:ext cx="771525" cy="819150"/>
          </a:xfrm>
          <a:prstGeom prst="rect">
            <a:avLst/>
          </a:prstGeom>
        </p:spPr>
      </p:pic>
    </p:spTree>
    <p:extLst>
      <p:ext uri="{BB962C8B-B14F-4D97-AF65-F5344CB8AC3E}">
        <p14:creationId xmlns:p14="http://schemas.microsoft.com/office/powerpoint/2010/main" val="594235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4000" dirty="0" smtClean="0">
                <a:solidFill>
                  <a:schemeClr val="accent5"/>
                </a:solidFill>
              </a:rPr>
              <a:t>Eléments d’analyse:</a:t>
            </a:r>
          </a:p>
          <a:p>
            <a:pPr marL="0" indent="0">
              <a:buFontTx/>
              <a:buNone/>
              <a:defRPr/>
            </a:pPr>
            <a:r>
              <a:rPr lang="fr-FR" dirty="0">
                <a:latin typeface="Calibri" panose="020F0502020204030204" pitchFamily="34" charset="0"/>
              </a:rPr>
              <a:t>Cette situation met en jeu la maîtrise de deux types de tâches : </a:t>
            </a:r>
          </a:p>
          <a:p>
            <a:pPr>
              <a:defRPr/>
            </a:pPr>
            <a:r>
              <a:rPr lang="fr-FR" dirty="0">
                <a:latin typeface="Calibri" panose="020F0502020204030204" pitchFamily="34" charset="0"/>
              </a:rPr>
              <a:t>dénombrer une collection de </a:t>
            </a:r>
            <a:r>
              <a:rPr lang="fr-FR" i="1" dirty="0">
                <a:latin typeface="Calibri" panose="020F0502020204030204" pitchFamily="34" charset="0"/>
              </a:rPr>
              <a:t>n </a:t>
            </a:r>
            <a:r>
              <a:rPr lang="fr-FR" dirty="0">
                <a:latin typeface="Calibri" panose="020F0502020204030204" pitchFamily="34" charset="0"/>
              </a:rPr>
              <a:t>objets : passer de la collection de référence à un nombre mémoire de la quantité une fois cette collection non visible ; </a:t>
            </a:r>
          </a:p>
          <a:p>
            <a:pPr>
              <a:defRPr/>
            </a:pPr>
            <a:r>
              <a:rPr lang="fr-FR" dirty="0">
                <a:latin typeface="Calibri" panose="020F0502020204030204" pitchFamily="34" charset="0"/>
              </a:rPr>
              <a:t>construire une collection de </a:t>
            </a:r>
            <a:r>
              <a:rPr lang="fr-FR" i="1" dirty="0">
                <a:latin typeface="Calibri" panose="020F0502020204030204" pitchFamily="34" charset="0"/>
              </a:rPr>
              <a:t>n </a:t>
            </a:r>
            <a:r>
              <a:rPr lang="fr-FR" dirty="0">
                <a:latin typeface="Calibri" panose="020F0502020204030204" pitchFamily="34" charset="0"/>
              </a:rPr>
              <a:t>objets : utiliser le nombre mémorisé pour construire la nouvelle collection. </a:t>
            </a:r>
          </a:p>
          <a:p>
            <a:endParaRPr lang="fr-FR" dirty="0">
              <a:latin typeface="Calibri" panose="020F0502020204030204" pitchFamily="34" charset="0"/>
            </a:endParaRPr>
          </a:p>
        </p:txBody>
      </p:sp>
      <p:sp>
        <p:nvSpPr>
          <p:cNvPr id="4" name="ZoneTexte 3"/>
          <p:cNvSpPr txBox="1"/>
          <p:nvPr/>
        </p:nvSpPr>
        <p:spPr>
          <a:xfrm rot="1323396">
            <a:off x="9581146" y="646663"/>
            <a:ext cx="2148585" cy="1815882"/>
          </a:xfrm>
          <a:prstGeom prst="rect">
            <a:avLst/>
          </a:prstGeom>
          <a:solidFill>
            <a:schemeClr val="accent4"/>
          </a:solidFill>
        </p:spPr>
        <p:txBody>
          <a:bodyPr wrap="square" rtlCol="0">
            <a:spAutoFit/>
          </a:bodyPr>
          <a:lstStyle/>
          <a:p>
            <a:r>
              <a:rPr lang="fr-FR" sz="2800" dirty="0" smtClean="0"/>
              <a:t>Etape 2: </a:t>
            </a:r>
            <a:r>
              <a:rPr lang="fr-FR" sz="2800" b="1" dirty="0" smtClean="0"/>
              <a:t>Voitures et garages (</a:t>
            </a:r>
            <a:r>
              <a:rPr lang="fr-FR" sz="2800" b="1" dirty="0" err="1" smtClean="0"/>
              <a:t>J.Briand</a:t>
            </a:r>
            <a:r>
              <a:rPr lang="fr-FR" sz="2800" b="1" dirty="0" smtClean="0"/>
              <a:t>)</a:t>
            </a:r>
            <a:endParaRPr lang="fr-FR" sz="2800" b="1" dirty="0"/>
          </a:p>
        </p:txBody>
      </p:sp>
      <p:sp>
        <p:nvSpPr>
          <p:cNvPr id="5" name="Titre 1"/>
          <p:cNvSpPr>
            <a:spLocks noGrp="1"/>
          </p:cNvSpPr>
          <p:nvPr>
            <p:ph type="title"/>
          </p:nvPr>
        </p:nvSpPr>
        <p:spPr>
          <a:xfrm>
            <a:off x="3936752" y="65613"/>
            <a:ext cx="3713480" cy="1701562"/>
          </a:xfrm>
          <a:solidFill>
            <a:schemeClr val="accent4"/>
          </a:solidFill>
        </p:spPr>
        <p:txBody>
          <a:bodyPr>
            <a:normAutofit fontScale="90000"/>
          </a:bodyPr>
          <a:lstStyle/>
          <a:p>
            <a:pPr algn="ctr"/>
            <a:r>
              <a:rPr lang="fr-FR" sz="3600" dirty="0" smtClean="0">
                <a:solidFill>
                  <a:schemeClr val="bg1"/>
                </a:solidFill>
              </a:rPr>
              <a:t>Créer le besoin du nombre pour exprimer des quantités</a:t>
            </a:r>
            <a:endParaRPr lang="fr-FR" sz="3600" dirty="0">
              <a:solidFill>
                <a:schemeClr val="bg1"/>
              </a:solidFill>
            </a:endParaRPr>
          </a:p>
        </p:txBody>
      </p:sp>
      <p:sp>
        <p:nvSpPr>
          <p:cNvPr id="6" name="Rectangle 5"/>
          <p:cNvSpPr/>
          <p:nvPr/>
        </p:nvSpPr>
        <p:spPr>
          <a:xfrm>
            <a:off x="1167850" y="1308204"/>
            <a:ext cx="1181221" cy="369332"/>
          </a:xfrm>
          <a:prstGeom prst="rect">
            <a:avLst/>
          </a:prstGeom>
        </p:spPr>
        <p:txBody>
          <a:bodyPr wrap="none">
            <a:spAutoFit/>
          </a:bodyPr>
          <a:lstStyle/>
          <a:p>
            <a:r>
              <a:rPr lang="fr-FR" dirty="0" smtClean="0"/>
              <a:t>Problèmes</a:t>
            </a:r>
            <a:endParaRPr lang="fr-FR" dirty="0"/>
          </a:p>
        </p:txBody>
      </p:sp>
      <p:sp>
        <p:nvSpPr>
          <p:cNvPr id="7" name="Organigramme : Délai 6"/>
          <p:cNvSpPr/>
          <p:nvPr/>
        </p:nvSpPr>
        <p:spPr>
          <a:xfrm>
            <a:off x="586152" y="599013"/>
            <a:ext cx="2344615" cy="1078523"/>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969457" y="887527"/>
            <a:ext cx="1510871" cy="923330"/>
          </a:xfrm>
          <a:prstGeom prst="rect">
            <a:avLst/>
          </a:prstGeom>
          <a:noFill/>
        </p:spPr>
        <p:txBody>
          <a:bodyPr wrap="square" rtlCol="0">
            <a:spAutoFit/>
          </a:bodyPr>
          <a:lstStyle/>
          <a:p>
            <a:r>
              <a:rPr lang="fr-FR" dirty="0" smtClean="0">
                <a:solidFill>
                  <a:schemeClr val="bg1"/>
                </a:solidFill>
              </a:rPr>
              <a:t>COMPLETER</a:t>
            </a:r>
            <a:endParaRPr lang="fr-FR" dirty="0">
              <a:solidFill>
                <a:schemeClr val="bg1"/>
              </a:solidFill>
            </a:endParaRPr>
          </a:p>
          <a:p>
            <a:r>
              <a:rPr lang="fr-FR" dirty="0">
                <a:solidFill>
                  <a:schemeClr val="bg1"/>
                </a:solidFill>
              </a:rPr>
              <a:t>EXPRIMER</a:t>
            </a:r>
          </a:p>
          <a:p>
            <a:endParaRPr lang="fr-FR" dirty="0"/>
          </a:p>
        </p:txBody>
      </p:sp>
    </p:spTree>
    <p:extLst>
      <p:ext uri="{BB962C8B-B14F-4D97-AF65-F5344CB8AC3E}">
        <p14:creationId xmlns:p14="http://schemas.microsoft.com/office/powerpoint/2010/main" val="11356156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3600" dirty="0" smtClean="0">
                <a:solidFill>
                  <a:schemeClr val="accent5"/>
                </a:solidFill>
              </a:rPr>
              <a:t>Situation fondamentale du nombre cardinal</a:t>
            </a:r>
            <a:r>
              <a:rPr lang="fr-FR" dirty="0" smtClean="0"/>
              <a:t>:</a:t>
            </a:r>
          </a:p>
          <a:p>
            <a:pPr>
              <a:defRPr/>
            </a:pPr>
            <a:r>
              <a:rPr lang="fr-FR" altLang="fr-FR" b="1" dirty="0" smtClean="0">
                <a:latin typeface="Calibri" panose="020F0502020204030204" pitchFamily="34" charset="0"/>
              </a:rPr>
              <a:t>Situation de commande. </a:t>
            </a:r>
          </a:p>
          <a:p>
            <a:pPr marL="0" indent="0">
              <a:buNone/>
              <a:defRPr/>
            </a:pPr>
            <a:r>
              <a:rPr lang="fr-FR" altLang="fr-FR" i="1" dirty="0" smtClean="0">
                <a:latin typeface="Calibri" panose="020F0502020204030204" pitchFamily="34" charset="0"/>
              </a:rPr>
              <a:t>Hatier « Apprentissages mathématiques en maternelle »CD Rom</a:t>
            </a:r>
          </a:p>
          <a:p>
            <a:pPr marL="0" indent="0">
              <a:buNone/>
            </a:pPr>
            <a:r>
              <a:rPr lang="fr-FR" sz="1800" i="1" dirty="0"/>
              <a:t>Joël </a:t>
            </a:r>
            <a:r>
              <a:rPr lang="fr-FR" sz="1800" i="1" dirty="0" smtClean="0"/>
              <a:t>Briand Maître </a:t>
            </a:r>
            <a:r>
              <a:rPr lang="fr-FR" sz="1800" i="1" dirty="0"/>
              <a:t>de conférences en </a:t>
            </a:r>
            <a:r>
              <a:rPr lang="fr-FR" sz="1800" i="1" dirty="0" smtClean="0"/>
              <a:t>mathématiques. Nouvelle </a:t>
            </a:r>
            <a:r>
              <a:rPr lang="fr-FR" sz="1800" i="1" dirty="0"/>
              <a:t>Université Bordeaux</a:t>
            </a:r>
          </a:p>
          <a:p>
            <a:pPr>
              <a:defRPr/>
            </a:pPr>
            <a:endParaRPr lang="fr-FR" altLang="fr-FR" i="1" dirty="0">
              <a:latin typeface="Calibri" panose="020F0502020204030204" pitchFamily="34" charset="0"/>
            </a:endParaRPr>
          </a:p>
          <a:p>
            <a:pPr marL="0" indent="0">
              <a:buFontTx/>
              <a:buNone/>
              <a:defRPr/>
            </a:pPr>
            <a:r>
              <a:rPr lang="fr-FR" altLang="fr-FR" b="1" dirty="0">
                <a:latin typeface="Calibri" panose="020F0502020204030204" pitchFamily="34" charset="0"/>
              </a:rPr>
              <a:t>                 </a:t>
            </a:r>
            <a:r>
              <a:rPr lang="fr-FR" altLang="fr-FR" b="1" dirty="0">
                <a:latin typeface="Calibri" panose="020F0502020204030204" pitchFamily="34" charset="0"/>
                <a:hlinkClick r:id="rId3" action="ppaction://hlinkfile"/>
              </a:rPr>
              <a:t>Garage vidéo </a:t>
            </a:r>
            <a:r>
              <a:rPr lang="fr-FR" altLang="fr-FR" b="1" dirty="0" smtClean="0">
                <a:latin typeface="Calibri" panose="020F0502020204030204" pitchFamily="34" charset="0"/>
                <a:hlinkClick r:id="rId3" action="ppaction://hlinkfile"/>
              </a:rPr>
              <a:t>3 </a:t>
            </a:r>
            <a:endParaRPr lang="fr-FR" altLang="fr-FR" b="1" dirty="0">
              <a:latin typeface="Calibri" panose="020F0502020204030204" pitchFamily="34" charset="0"/>
            </a:endParaRPr>
          </a:p>
          <a:p>
            <a:pPr marL="0" indent="0">
              <a:buFontTx/>
              <a:buNone/>
              <a:defRPr/>
            </a:pPr>
            <a:r>
              <a:rPr lang="fr-FR" altLang="fr-FR" b="1" dirty="0">
                <a:latin typeface="Calibri" panose="020F0502020204030204" pitchFamily="34" charset="0"/>
              </a:rPr>
              <a:t>                 </a:t>
            </a:r>
            <a:r>
              <a:rPr lang="fr-FR" altLang="fr-FR" b="1" dirty="0">
                <a:latin typeface="Calibri" panose="020F0502020204030204" pitchFamily="34" charset="0"/>
                <a:hlinkClick r:id="rId4" action="ppaction://hlinkfile"/>
              </a:rPr>
              <a:t>Garage vidéo </a:t>
            </a:r>
            <a:r>
              <a:rPr lang="fr-FR" altLang="fr-FR" b="1" dirty="0" smtClean="0">
                <a:solidFill>
                  <a:schemeClr val="accent5"/>
                </a:solidFill>
                <a:latin typeface="Calibri" panose="020F0502020204030204" pitchFamily="34" charset="0"/>
              </a:rPr>
              <a:t>4</a:t>
            </a:r>
            <a:endParaRPr lang="fr-FR" altLang="fr-FR" b="1" dirty="0">
              <a:solidFill>
                <a:schemeClr val="accent5"/>
              </a:solidFill>
              <a:latin typeface="Calibri" panose="020F0502020204030204" pitchFamily="34" charset="0"/>
            </a:endParaRPr>
          </a:p>
          <a:p>
            <a:endParaRPr lang="fr-FR" dirty="0"/>
          </a:p>
        </p:txBody>
      </p:sp>
      <p:pic>
        <p:nvPicPr>
          <p:cNvPr id="4" name="Image 3"/>
          <p:cNvPicPr>
            <a:picLocks noChangeAspect="1"/>
          </p:cNvPicPr>
          <p:nvPr/>
        </p:nvPicPr>
        <p:blipFill>
          <a:blip r:embed="rId5"/>
          <a:stretch>
            <a:fillRect/>
          </a:stretch>
        </p:blipFill>
        <p:spPr>
          <a:xfrm>
            <a:off x="6096000" y="4366726"/>
            <a:ext cx="4217436" cy="2341984"/>
          </a:xfrm>
          <a:prstGeom prst="rect">
            <a:avLst/>
          </a:prstGeom>
        </p:spPr>
      </p:pic>
      <p:sp>
        <p:nvSpPr>
          <p:cNvPr id="5" name="ZoneTexte 4"/>
          <p:cNvSpPr txBox="1"/>
          <p:nvPr/>
        </p:nvSpPr>
        <p:spPr>
          <a:xfrm rot="1323396">
            <a:off x="9691983" y="743645"/>
            <a:ext cx="2148585" cy="1815882"/>
          </a:xfrm>
          <a:prstGeom prst="rect">
            <a:avLst/>
          </a:prstGeom>
          <a:solidFill>
            <a:schemeClr val="accent4"/>
          </a:solidFill>
        </p:spPr>
        <p:txBody>
          <a:bodyPr wrap="square" rtlCol="0">
            <a:spAutoFit/>
          </a:bodyPr>
          <a:lstStyle/>
          <a:p>
            <a:r>
              <a:rPr lang="fr-FR" sz="2800" dirty="0" smtClean="0"/>
              <a:t>Etape 2: </a:t>
            </a:r>
            <a:r>
              <a:rPr lang="fr-FR" sz="2800" b="1" dirty="0" smtClean="0"/>
              <a:t>Voitures et garages (</a:t>
            </a:r>
            <a:r>
              <a:rPr lang="fr-FR" sz="2800" b="1" dirty="0" err="1" smtClean="0"/>
              <a:t>J.Briand</a:t>
            </a:r>
            <a:r>
              <a:rPr lang="fr-FR" sz="2800" b="1" dirty="0" smtClean="0"/>
              <a:t>)</a:t>
            </a:r>
            <a:endParaRPr lang="fr-FR" sz="2800" b="1" dirty="0"/>
          </a:p>
        </p:txBody>
      </p:sp>
      <p:sp>
        <p:nvSpPr>
          <p:cNvPr id="6" name="Titre 1"/>
          <p:cNvSpPr txBox="1">
            <a:spLocks/>
          </p:cNvSpPr>
          <p:nvPr/>
        </p:nvSpPr>
        <p:spPr>
          <a:xfrm>
            <a:off x="3577301" y="206996"/>
            <a:ext cx="4079240" cy="1325563"/>
          </a:xfrm>
          <a:prstGeom prst="rect">
            <a:avLst/>
          </a:prstGeom>
          <a:solidFill>
            <a:schemeClr val="accent4"/>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dirty="0" smtClean="0">
                <a:solidFill>
                  <a:schemeClr val="bg1"/>
                </a:solidFill>
              </a:rPr>
              <a:t>Créer le besoin du nombre</a:t>
            </a:r>
            <a:endParaRPr lang="fr-FR" sz="3600" dirty="0">
              <a:solidFill>
                <a:schemeClr val="bg1"/>
              </a:solidFill>
            </a:endParaRPr>
          </a:p>
        </p:txBody>
      </p:sp>
      <p:sp>
        <p:nvSpPr>
          <p:cNvPr id="7" name="Organigramme : Délai 6"/>
          <p:cNvSpPr/>
          <p:nvPr/>
        </p:nvSpPr>
        <p:spPr>
          <a:xfrm>
            <a:off x="586152" y="599013"/>
            <a:ext cx="2344615" cy="1078523"/>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838200" y="890954"/>
            <a:ext cx="1764323" cy="923330"/>
          </a:xfrm>
          <a:prstGeom prst="rect">
            <a:avLst/>
          </a:prstGeom>
          <a:noFill/>
        </p:spPr>
        <p:txBody>
          <a:bodyPr wrap="square" rtlCol="0">
            <a:spAutoFit/>
          </a:bodyPr>
          <a:lstStyle/>
          <a:p>
            <a:r>
              <a:rPr lang="fr-FR" dirty="0" smtClean="0">
                <a:solidFill>
                  <a:schemeClr val="bg1"/>
                </a:solidFill>
              </a:rPr>
              <a:t>COMPLETER</a:t>
            </a:r>
            <a:endParaRPr lang="fr-FR" dirty="0">
              <a:solidFill>
                <a:schemeClr val="bg1"/>
              </a:solidFill>
            </a:endParaRPr>
          </a:p>
          <a:p>
            <a:r>
              <a:rPr lang="fr-FR" dirty="0">
                <a:solidFill>
                  <a:schemeClr val="bg1"/>
                </a:solidFill>
              </a:rPr>
              <a:t>EXPRIMER</a:t>
            </a:r>
          </a:p>
          <a:p>
            <a:endParaRPr lang="fr-FR" dirty="0"/>
          </a:p>
        </p:txBody>
      </p:sp>
      <p:pic>
        <p:nvPicPr>
          <p:cNvPr id="9" name="Image 8"/>
          <p:cNvPicPr>
            <a:picLocks noChangeAspect="1"/>
          </p:cNvPicPr>
          <p:nvPr/>
        </p:nvPicPr>
        <p:blipFill>
          <a:blip r:embed="rId6"/>
          <a:stretch>
            <a:fillRect/>
          </a:stretch>
        </p:blipFill>
        <p:spPr>
          <a:xfrm>
            <a:off x="11257280" y="3233193"/>
            <a:ext cx="771525" cy="819150"/>
          </a:xfrm>
          <a:prstGeom prst="rect">
            <a:avLst/>
          </a:prstGeom>
        </p:spPr>
      </p:pic>
    </p:spTree>
    <p:extLst>
      <p:ext uri="{BB962C8B-B14F-4D97-AF65-F5344CB8AC3E}">
        <p14:creationId xmlns:p14="http://schemas.microsoft.com/office/powerpoint/2010/main" val="434487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Divers habillages</a:t>
            </a:r>
            <a:endParaRPr lang="fr-FR" sz="3200" b="1" dirty="0">
              <a:solidFill>
                <a:schemeClr val="accent5"/>
              </a:solidFill>
            </a:endParaRPr>
          </a:p>
        </p:txBody>
      </p:sp>
      <p:pic>
        <p:nvPicPr>
          <p:cNvPr id="4" name="Espace réservé du contenu 6"/>
          <p:cNvPicPr>
            <a:picLocks noGrp="1" noChangeAspect="1"/>
          </p:cNvPicPr>
          <p:nvPr>
            <p:ph idx="1"/>
          </p:nvPr>
        </p:nvPicPr>
        <p:blipFill>
          <a:blip r:embed="rId3"/>
          <a:stretch>
            <a:fillRect/>
          </a:stretch>
        </p:blipFill>
        <p:spPr>
          <a:xfrm>
            <a:off x="2095500" y="1690688"/>
            <a:ext cx="8000999" cy="4907254"/>
          </a:xfrm>
          <a:prstGeom prst="rect">
            <a:avLst/>
          </a:prstGeom>
        </p:spPr>
      </p:pic>
      <p:sp>
        <p:nvSpPr>
          <p:cNvPr id="5" name="ZoneTexte 4"/>
          <p:cNvSpPr txBox="1"/>
          <p:nvPr/>
        </p:nvSpPr>
        <p:spPr>
          <a:xfrm>
            <a:off x="10287000" y="6375400"/>
            <a:ext cx="1701800" cy="369332"/>
          </a:xfrm>
          <a:prstGeom prst="rect">
            <a:avLst/>
          </a:prstGeom>
          <a:noFill/>
        </p:spPr>
        <p:txBody>
          <a:bodyPr wrap="square" rtlCol="0">
            <a:spAutoFit/>
          </a:bodyPr>
          <a:lstStyle/>
          <a:p>
            <a:r>
              <a:rPr lang="fr-FR" dirty="0" err="1" smtClean="0"/>
              <a:t>Emprin</a:t>
            </a:r>
            <a:endParaRPr lang="fr-FR" dirty="0"/>
          </a:p>
        </p:txBody>
      </p:sp>
    </p:spTree>
    <p:extLst>
      <p:ext uri="{BB962C8B-B14F-4D97-AF65-F5344CB8AC3E}">
        <p14:creationId xmlns:p14="http://schemas.microsoft.com/office/powerpoint/2010/main" val="1506872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Les variables de la situation</a:t>
            </a:r>
            <a:endParaRPr lang="fr-FR" sz="3200" b="1" dirty="0">
              <a:solidFill>
                <a:schemeClr val="accent5"/>
              </a:solidFill>
            </a:endParaRPr>
          </a:p>
        </p:txBody>
      </p:sp>
      <p:sp>
        <p:nvSpPr>
          <p:cNvPr id="3" name="Espace réservé du contenu 2"/>
          <p:cNvSpPr>
            <a:spLocks noGrp="1"/>
          </p:cNvSpPr>
          <p:nvPr>
            <p:ph idx="1"/>
          </p:nvPr>
        </p:nvSpPr>
        <p:spPr/>
        <p:txBody>
          <a:bodyPr>
            <a:normAutofit fontScale="92500" lnSpcReduction="10000"/>
          </a:bodyPr>
          <a:lstStyle/>
          <a:p>
            <a:endParaRPr lang="fr-FR" dirty="0"/>
          </a:p>
          <a:p>
            <a:r>
              <a:rPr lang="fr-FR" dirty="0" smtClean="0"/>
              <a:t>La </a:t>
            </a:r>
            <a:r>
              <a:rPr lang="fr-FR" dirty="0"/>
              <a:t>taille de la collection de </a:t>
            </a:r>
            <a:r>
              <a:rPr lang="fr-FR" dirty="0" smtClean="0"/>
              <a:t>référence</a:t>
            </a:r>
          </a:p>
          <a:p>
            <a:r>
              <a:rPr lang="fr-FR" dirty="0" smtClean="0"/>
              <a:t>Le </a:t>
            </a:r>
            <a:r>
              <a:rPr lang="fr-FR" dirty="0"/>
              <a:t>nombre de voyages </a:t>
            </a:r>
            <a:endParaRPr lang="fr-FR" dirty="0" smtClean="0"/>
          </a:p>
          <a:p>
            <a:pPr lvl="1"/>
            <a:r>
              <a:rPr lang="fr-FR" dirty="0" smtClean="0"/>
              <a:t>Aller </a:t>
            </a:r>
            <a:r>
              <a:rPr lang="fr-FR" dirty="0"/>
              <a:t>chercher «juste ce qu’il faut, pas plus, pas moins» : pas de contraintes </a:t>
            </a:r>
            <a:endParaRPr lang="fr-FR" dirty="0" smtClean="0"/>
          </a:p>
          <a:p>
            <a:pPr lvl="1"/>
            <a:r>
              <a:rPr lang="fr-FR" dirty="0" smtClean="0"/>
              <a:t>Aller </a:t>
            </a:r>
            <a:r>
              <a:rPr lang="fr-FR" dirty="0"/>
              <a:t>chercher juste ce qu’il faut, en un seul </a:t>
            </a:r>
            <a:r>
              <a:rPr lang="fr-FR" dirty="0" smtClean="0"/>
              <a:t>voyage</a:t>
            </a:r>
          </a:p>
          <a:p>
            <a:r>
              <a:rPr lang="fr-FR" dirty="0" smtClean="0"/>
              <a:t>La </a:t>
            </a:r>
            <a:r>
              <a:rPr lang="fr-FR" dirty="0"/>
              <a:t>distance entre les </a:t>
            </a:r>
            <a:r>
              <a:rPr lang="fr-FR" dirty="0" smtClean="0"/>
              <a:t>dispositifs</a:t>
            </a:r>
          </a:p>
          <a:p>
            <a:r>
              <a:rPr lang="fr-FR" dirty="0" smtClean="0"/>
              <a:t>La </a:t>
            </a:r>
            <a:r>
              <a:rPr lang="fr-FR" dirty="0"/>
              <a:t>nature des dispositifs (objets déplaçables ou non</a:t>
            </a:r>
            <a:r>
              <a:rPr lang="fr-FR" dirty="0" smtClean="0"/>
              <a:t>)</a:t>
            </a:r>
          </a:p>
          <a:p>
            <a:r>
              <a:rPr lang="fr-FR" dirty="0" smtClean="0"/>
              <a:t>La </a:t>
            </a:r>
            <a:r>
              <a:rPr lang="fr-FR" dirty="0"/>
              <a:t>nature de la commande : orale, écrite </a:t>
            </a:r>
            <a:endParaRPr lang="fr-FR" dirty="0" smtClean="0"/>
          </a:p>
          <a:p>
            <a:r>
              <a:rPr lang="fr-FR" dirty="0" smtClean="0"/>
              <a:t>Procédures </a:t>
            </a:r>
            <a:r>
              <a:rPr lang="fr-FR" dirty="0"/>
              <a:t>visées : quand y a-t -il recours au nombre </a:t>
            </a:r>
            <a:r>
              <a:rPr lang="fr-FR" dirty="0" smtClean="0"/>
              <a:t>?</a:t>
            </a:r>
          </a:p>
          <a:p>
            <a:r>
              <a:rPr lang="fr-FR" dirty="0" smtClean="0"/>
              <a:t>L’importance </a:t>
            </a:r>
            <a:r>
              <a:rPr lang="fr-FR" dirty="0"/>
              <a:t>de la validation</a:t>
            </a:r>
          </a:p>
          <a:p>
            <a:endParaRPr lang="fr-FR" dirty="0"/>
          </a:p>
        </p:txBody>
      </p:sp>
    </p:spTree>
    <p:extLst>
      <p:ext uri="{BB962C8B-B14F-4D97-AF65-F5344CB8AC3E}">
        <p14:creationId xmlns:p14="http://schemas.microsoft.com/office/powerpoint/2010/main" val="3448520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3D5CF1A-FB4D-4A3F-8AE9-EBAA57F5BEA3}"/>
              </a:ext>
            </a:extLst>
          </p:cNvPr>
          <p:cNvSpPr>
            <a:spLocks noGrp="1"/>
          </p:cNvSpPr>
          <p:nvPr>
            <p:ph type="title"/>
          </p:nvPr>
        </p:nvSpPr>
        <p:spPr>
          <a:xfrm>
            <a:off x="838200" y="377825"/>
            <a:ext cx="10515600" cy="1006475"/>
          </a:xfrm>
        </p:spPr>
        <p:txBody>
          <a:bodyPr>
            <a:normAutofit/>
          </a:bodyPr>
          <a:lstStyle/>
          <a:p>
            <a:r>
              <a:rPr lang="fr-FR" sz="3200" b="1" dirty="0">
                <a:solidFill>
                  <a:schemeClr val="accent5"/>
                </a:solidFill>
              </a:rPr>
              <a:t>Des problèmes pour apprendre : on vise des connaissances</a:t>
            </a:r>
            <a:endParaRPr lang="fr-FR" sz="3200" dirty="0">
              <a:solidFill>
                <a:schemeClr val="accent5"/>
              </a:solidFill>
            </a:endParaRPr>
          </a:p>
        </p:txBody>
      </p:sp>
      <p:sp>
        <p:nvSpPr>
          <p:cNvPr id="3" name="Espace réservé du contenu 2">
            <a:extLst>
              <a:ext uri="{FF2B5EF4-FFF2-40B4-BE49-F238E27FC236}">
                <a16:creationId xmlns:a16="http://schemas.microsoft.com/office/drawing/2014/main" xmlns="" id="{89B30DDF-8987-4CD3-82AE-8F6C2CED8BFE}"/>
              </a:ext>
            </a:extLst>
          </p:cNvPr>
          <p:cNvSpPr>
            <a:spLocks noGrp="1"/>
          </p:cNvSpPr>
          <p:nvPr>
            <p:ph idx="1"/>
          </p:nvPr>
        </p:nvSpPr>
        <p:spPr/>
        <p:txBody>
          <a:bodyPr/>
          <a:lstStyle/>
          <a:p>
            <a:r>
              <a:rPr lang="fr-FR" b="1" dirty="0" smtClean="0"/>
              <a:t>Proposition de typologie des situations problèmes</a:t>
            </a:r>
          </a:p>
          <a:p>
            <a:endParaRPr lang="fr-FR" dirty="0" smtClean="0"/>
          </a:p>
          <a:p>
            <a:r>
              <a:rPr lang="fr-FR" dirty="0" smtClean="0"/>
              <a:t>Transformation : collections(ajout-retrait) position ( </a:t>
            </a:r>
            <a:r>
              <a:rPr lang="fr-FR" dirty="0"/>
              <a:t>avancer-reculer)</a:t>
            </a:r>
          </a:p>
          <a:p>
            <a:r>
              <a:rPr lang="fr-FR" dirty="0" smtClean="0"/>
              <a:t>Comparaison: collections (plus que, moins que) Collections équipotentes (autant que)</a:t>
            </a:r>
            <a:endParaRPr lang="fr-FR" dirty="0"/>
          </a:p>
          <a:p>
            <a:r>
              <a:rPr lang="fr-FR" dirty="0" smtClean="0"/>
              <a:t>Réunion : collections, </a:t>
            </a:r>
            <a:r>
              <a:rPr lang="fr-FR" dirty="0"/>
              <a:t>recherche de </a:t>
            </a:r>
            <a:r>
              <a:rPr lang="fr-FR" dirty="0" smtClean="0"/>
              <a:t>complément , décomposition d’une quantité</a:t>
            </a:r>
            <a:endParaRPr lang="fr-FR" dirty="0"/>
          </a:p>
          <a:p>
            <a:r>
              <a:rPr lang="fr-FR" dirty="0" smtClean="0"/>
              <a:t>Partages, groupement </a:t>
            </a:r>
            <a:r>
              <a:rPr lang="fr-FR" dirty="0"/>
              <a:t>et </a:t>
            </a:r>
            <a:r>
              <a:rPr lang="fr-FR" dirty="0" smtClean="0"/>
              <a:t>distribution (multiplicatifs)</a:t>
            </a:r>
            <a:endParaRPr lang="fr-FR" dirty="0"/>
          </a:p>
        </p:txBody>
      </p:sp>
    </p:spTree>
    <p:extLst>
      <p:ext uri="{BB962C8B-B14F-4D97-AF65-F5344CB8AC3E}">
        <p14:creationId xmlns:p14="http://schemas.microsoft.com/office/powerpoint/2010/main" val="28959411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a:solidFill>
                  <a:schemeClr val="accent5"/>
                </a:solidFill>
              </a:rPr>
              <a:t>Les variables de la situation</a:t>
            </a:r>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t>● La consigne</a:t>
            </a:r>
          </a:p>
          <a:p>
            <a:pPr marL="457200" lvl="1" indent="0">
              <a:buNone/>
            </a:pPr>
            <a:r>
              <a:rPr lang="fr-FR" dirty="0"/>
              <a:t>● </a:t>
            </a:r>
            <a:r>
              <a:rPr lang="fr-FR" dirty="0" smtClean="0"/>
              <a:t>Identique </a:t>
            </a:r>
            <a:r>
              <a:rPr lang="fr-FR" dirty="0"/>
              <a:t>en PS, MS, </a:t>
            </a:r>
            <a:r>
              <a:rPr lang="fr-FR" dirty="0" smtClean="0"/>
              <a:t>GS</a:t>
            </a:r>
          </a:p>
          <a:p>
            <a:pPr marL="457200" lvl="1" indent="0">
              <a:buNone/>
            </a:pPr>
            <a:r>
              <a:rPr lang="fr-FR" dirty="0"/>
              <a:t>● </a:t>
            </a:r>
            <a:r>
              <a:rPr lang="fr-FR" dirty="0" smtClean="0"/>
              <a:t>Indique </a:t>
            </a:r>
            <a:r>
              <a:rPr lang="fr-FR" dirty="0"/>
              <a:t>le but à atteindre </a:t>
            </a:r>
            <a:endParaRPr lang="fr-FR" dirty="0" smtClean="0"/>
          </a:p>
          <a:p>
            <a:pPr marL="457200" lvl="1" indent="0">
              <a:buNone/>
            </a:pPr>
            <a:r>
              <a:rPr lang="fr-FR" dirty="0"/>
              <a:t>● </a:t>
            </a:r>
            <a:r>
              <a:rPr lang="fr-FR" dirty="0" smtClean="0"/>
              <a:t>Formulée </a:t>
            </a:r>
            <a:r>
              <a:rPr lang="fr-FR" dirty="0"/>
              <a:t>en termes compréhensibles par </a:t>
            </a:r>
            <a:r>
              <a:rPr lang="fr-FR" dirty="0" smtClean="0"/>
              <a:t>l’élève</a:t>
            </a:r>
          </a:p>
          <a:p>
            <a:pPr marL="457200" lvl="1" indent="0">
              <a:buNone/>
            </a:pPr>
            <a:r>
              <a:rPr lang="fr-FR" dirty="0"/>
              <a:t>● </a:t>
            </a:r>
            <a:r>
              <a:rPr lang="fr-FR" dirty="0" smtClean="0"/>
              <a:t>Ne </a:t>
            </a:r>
            <a:r>
              <a:rPr lang="fr-FR" dirty="0"/>
              <a:t>nomme pas la notion visée : «autant que</a:t>
            </a:r>
            <a:r>
              <a:rPr lang="fr-FR" dirty="0" smtClean="0"/>
              <a:t>»</a:t>
            </a:r>
          </a:p>
          <a:p>
            <a:pPr marL="457200" lvl="1" indent="0">
              <a:buNone/>
            </a:pPr>
            <a:r>
              <a:rPr lang="fr-FR" dirty="0"/>
              <a:t>● </a:t>
            </a:r>
            <a:r>
              <a:rPr lang="fr-FR" dirty="0" smtClean="0"/>
              <a:t>Ne </a:t>
            </a:r>
            <a:r>
              <a:rPr lang="fr-FR" dirty="0"/>
              <a:t>donne aucune indication sur les procédures à convoquer : «compte, donne le nombre</a:t>
            </a:r>
            <a:r>
              <a:rPr lang="fr-FR" dirty="0" smtClean="0"/>
              <a:t>»</a:t>
            </a:r>
          </a:p>
          <a:p>
            <a:pPr marL="457200" lvl="1" indent="0">
              <a:buNone/>
            </a:pPr>
            <a:r>
              <a:rPr lang="fr-FR" sz="2800" dirty="0" smtClean="0"/>
              <a:t>● Évolution </a:t>
            </a:r>
            <a:r>
              <a:rPr lang="fr-FR" sz="2800" dirty="0"/>
              <a:t>du </a:t>
            </a:r>
            <a:r>
              <a:rPr lang="fr-FR" sz="2800" dirty="0" smtClean="0"/>
              <a:t>milieu</a:t>
            </a:r>
          </a:p>
          <a:p>
            <a:pPr marL="457200" lvl="1" indent="0">
              <a:buNone/>
            </a:pPr>
            <a:r>
              <a:rPr lang="fr-FR" dirty="0" smtClean="0"/>
              <a:t>	●Des </a:t>
            </a:r>
            <a:r>
              <a:rPr lang="fr-FR" dirty="0"/>
              <a:t>collections proches en PS à des collections éloignées et non visibles en </a:t>
            </a:r>
            <a:r>
              <a:rPr lang="fr-FR" dirty="0" smtClean="0"/>
              <a:t>GS</a:t>
            </a:r>
            <a:endParaRPr lang="fr-FR" dirty="0"/>
          </a:p>
          <a:p>
            <a:pPr marL="457200" lvl="1" indent="0">
              <a:buNone/>
            </a:pPr>
            <a:r>
              <a:rPr lang="fr-FR" sz="2800" dirty="0" smtClean="0"/>
              <a:t>● Évolution </a:t>
            </a:r>
            <a:r>
              <a:rPr lang="fr-FR" sz="2800" dirty="0"/>
              <a:t>des notions à </a:t>
            </a:r>
            <a:r>
              <a:rPr lang="fr-FR" sz="2800" dirty="0" smtClean="0"/>
              <a:t>construire</a:t>
            </a:r>
          </a:p>
          <a:p>
            <a:pPr marL="457200" lvl="1" indent="0">
              <a:buNone/>
            </a:pPr>
            <a:r>
              <a:rPr lang="fr-FR" dirty="0"/>
              <a:t>	 ● </a:t>
            </a:r>
            <a:r>
              <a:rPr lang="fr-FR" dirty="0" smtClean="0"/>
              <a:t>De </a:t>
            </a:r>
            <a:r>
              <a:rPr lang="fr-FR" dirty="0"/>
              <a:t>l’auto-communication à la communication orale, puis </a:t>
            </a:r>
            <a:r>
              <a:rPr lang="fr-FR" dirty="0" smtClean="0"/>
              <a:t>écrite</a:t>
            </a:r>
          </a:p>
          <a:p>
            <a:pPr marL="457200" lvl="1" indent="0">
              <a:buNone/>
            </a:pPr>
            <a:r>
              <a:rPr lang="fr-FR" dirty="0"/>
              <a:t>	</a:t>
            </a:r>
            <a:r>
              <a:rPr lang="fr-FR" dirty="0" smtClean="0"/>
              <a:t>Construction </a:t>
            </a:r>
            <a:r>
              <a:rPr lang="fr-FR" dirty="0"/>
              <a:t>de collections avec d’autres contraintes: double, moitié</a:t>
            </a:r>
          </a:p>
        </p:txBody>
      </p:sp>
      <p:sp>
        <p:nvSpPr>
          <p:cNvPr id="4" name="ZoneTexte 3"/>
          <p:cNvSpPr txBox="1"/>
          <p:nvPr/>
        </p:nvSpPr>
        <p:spPr>
          <a:xfrm>
            <a:off x="5638800" y="2971800"/>
            <a:ext cx="65" cy="276999"/>
          </a:xfrm>
          <a:prstGeom prst="rect">
            <a:avLst/>
          </a:prstGeom>
          <a:noFill/>
        </p:spPr>
        <p:txBody>
          <a:bodyPr wrap="none" lIns="0" tIns="0" rIns="0" bIns="0" rtlCol="0">
            <a:spAutoFit/>
          </a:bodyPr>
          <a:lstStyle/>
          <a:p>
            <a:endParaRPr lang="fr-FR" dirty="0"/>
          </a:p>
        </p:txBody>
      </p:sp>
    </p:spTree>
    <p:extLst>
      <p:ext uri="{BB962C8B-B14F-4D97-AF65-F5344CB8AC3E}">
        <p14:creationId xmlns:p14="http://schemas.microsoft.com/office/powerpoint/2010/main" val="35514931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Les procédures</a:t>
            </a:r>
            <a:endParaRPr lang="fr-FR" sz="3200" b="1" dirty="0">
              <a:solidFill>
                <a:schemeClr val="accent5"/>
              </a:solidFill>
            </a:endParaRPr>
          </a:p>
        </p:txBody>
      </p:sp>
      <p:sp>
        <p:nvSpPr>
          <p:cNvPr id="3" name="Espace réservé du contenu 2"/>
          <p:cNvSpPr>
            <a:spLocks noGrp="1"/>
          </p:cNvSpPr>
          <p:nvPr>
            <p:ph idx="1"/>
          </p:nvPr>
        </p:nvSpPr>
        <p:spPr/>
        <p:txBody>
          <a:bodyPr>
            <a:normAutofit lnSpcReduction="10000"/>
          </a:bodyPr>
          <a:lstStyle/>
          <a:p>
            <a:r>
              <a:rPr lang="fr-FR" dirty="0" smtClean="0"/>
              <a:t>Importance </a:t>
            </a:r>
            <a:r>
              <a:rPr lang="fr-FR" dirty="0"/>
              <a:t>à accorder aux procédures non </a:t>
            </a:r>
            <a:r>
              <a:rPr lang="fr-FR" dirty="0" smtClean="0"/>
              <a:t>numériques</a:t>
            </a:r>
          </a:p>
          <a:p>
            <a:r>
              <a:rPr lang="fr-FR" dirty="0" smtClean="0"/>
              <a:t>Estimation </a:t>
            </a:r>
            <a:r>
              <a:rPr lang="fr-FR" dirty="0"/>
              <a:t>purement </a:t>
            </a:r>
            <a:r>
              <a:rPr lang="fr-FR" dirty="0" smtClean="0"/>
              <a:t>visuelle</a:t>
            </a:r>
          </a:p>
          <a:p>
            <a:pPr lvl="1"/>
            <a:r>
              <a:rPr lang="fr-FR" dirty="0" smtClean="0"/>
              <a:t>liée </a:t>
            </a:r>
            <a:r>
              <a:rPr lang="fr-FR" dirty="0"/>
              <a:t>à la quantité (perception globale</a:t>
            </a:r>
            <a:r>
              <a:rPr lang="fr-FR" dirty="0" smtClean="0"/>
              <a:t>)</a:t>
            </a:r>
          </a:p>
          <a:p>
            <a:pPr lvl="1"/>
            <a:r>
              <a:rPr lang="fr-FR" dirty="0" smtClean="0"/>
              <a:t>liée </a:t>
            </a:r>
            <a:r>
              <a:rPr lang="fr-FR" dirty="0"/>
              <a:t>à la configuration </a:t>
            </a:r>
            <a:r>
              <a:rPr lang="fr-FR" dirty="0" smtClean="0"/>
              <a:t>spatiale</a:t>
            </a:r>
          </a:p>
          <a:p>
            <a:r>
              <a:rPr lang="fr-FR" dirty="0" smtClean="0"/>
              <a:t>Correspondance terme à terme</a:t>
            </a:r>
            <a:endParaRPr lang="fr-FR" dirty="0"/>
          </a:p>
          <a:p>
            <a:pPr marL="457200" lvl="1" indent="0">
              <a:buNone/>
            </a:pPr>
            <a:r>
              <a:rPr lang="fr-FR" dirty="0" smtClean="0"/>
              <a:t>En </a:t>
            </a:r>
            <a:r>
              <a:rPr lang="fr-FR" dirty="0"/>
              <a:t>PS et en MS : importance de donner aux élèves l’occasion de réaliser d’eux-mêmes des correspondances terme à terme pour fabriquer la deuxième </a:t>
            </a:r>
            <a:r>
              <a:rPr lang="fr-FR" dirty="0" smtClean="0"/>
              <a:t>collection . Ces </a:t>
            </a:r>
            <a:r>
              <a:rPr lang="fr-FR" dirty="0"/>
              <a:t>correspondances terme à terme participent à la construction du concept de </a:t>
            </a:r>
            <a:r>
              <a:rPr lang="fr-FR" dirty="0" smtClean="0"/>
              <a:t>nombre</a:t>
            </a:r>
          </a:p>
          <a:p>
            <a:pPr marL="457200" lvl="1" indent="0">
              <a:buNone/>
            </a:pPr>
            <a:r>
              <a:rPr lang="fr-FR" dirty="0" smtClean="0"/>
              <a:t>Des </a:t>
            </a:r>
            <a:r>
              <a:rPr lang="fr-FR" dirty="0"/>
              <a:t>phases d’action assez longues, au cours desquelles l’élève est confronté individuellement au </a:t>
            </a:r>
            <a:r>
              <a:rPr lang="fr-FR" dirty="0" smtClean="0"/>
              <a:t>problème</a:t>
            </a:r>
          </a:p>
          <a:p>
            <a:pPr marL="457200" lvl="1" indent="0">
              <a:buNone/>
            </a:pPr>
            <a:r>
              <a:rPr lang="fr-FR" dirty="0" smtClean="0"/>
              <a:t>Des </a:t>
            </a:r>
            <a:r>
              <a:rPr lang="fr-FR" dirty="0"/>
              <a:t>phases de formulation et de preuve</a:t>
            </a:r>
          </a:p>
        </p:txBody>
      </p:sp>
    </p:spTree>
    <p:extLst>
      <p:ext uri="{BB962C8B-B14F-4D97-AF65-F5344CB8AC3E}">
        <p14:creationId xmlns:p14="http://schemas.microsoft.com/office/powerpoint/2010/main" val="26828328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43821" y="326022"/>
            <a:ext cx="4079240" cy="1325563"/>
          </a:xfrm>
          <a:solidFill>
            <a:schemeClr val="accent4"/>
          </a:solidFill>
        </p:spPr>
        <p:txBody>
          <a:bodyPr>
            <a:normAutofit/>
          </a:bodyPr>
          <a:lstStyle/>
          <a:p>
            <a:pPr algn="ctr"/>
            <a:r>
              <a:rPr lang="fr-FR" sz="3600" dirty="0" smtClean="0">
                <a:solidFill>
                  <a:schemeClr val="bg1"/>
                </a:solidFill>
              </a:rPr>
              <a:t>Choisir une quantité</a:t>
            </a:r>
            <a:endParaRPr lang="fr-FR" sz="3600" dirty="0">
              <a:solidFill>
                <a:schemeClr val="bg1"/>
              </a:solidFill>
            </a:endParaRPr>
          </a:p>
        </p:txBody>
      </p:sp>
      <p:sp>
        <p:nvSpPr>
          <p:cNvPr id="3" name="Espace réservé du contenu 2"/>
          <p:cNvSpPr>
            <a:spLocks noGrp="1"/>
          </p:cNvSpPr>
          <p:nvPr>
            <p:ph idx="1"/>
          </p:nvPr>
        </p:nvSpPr>
        <p:spPr>
          <a:xfrm>
            <a:off x="610062" y="1841543"/>
            <a:ext cx="10647218" cy="4310841"/>
          </a:xfrm>
        </p:spPr>
        <p:txBody>
          <a:bodyPr>
            <a:normAutofit lnSpcReduction="10000"/>
          </a:bodyPr>
          <a:lstStyle/>
          <a:p>
            <a:r>
              <a:rPr lang="fr-FR" sz="1700" dirty="0" smtClean="0">
                <a:solidFill>
                  <a:schemeClr val="accent5"/>
                </a:solidFill>
              </a:rPr>
              <a:t>Une piste de jeu</a:t>
            </a:r>
          </a:p>
          <a:p>
            <a:r>
              <a:rPr lang="fr-FR" sz="1700" dirty="0" smtClean="0">
                <a:solidFill>
                  <a:schemeClr val="accent5"/>
                </a:solidFill>
              </a:rPr>
              <a:t>2 dés avec 6 couleurs, figurines et plateaux</a:t>
            </a:r>
          </a:p>
          <a:p>
            <a:r>
              <a:rPr lang="fr-FR" sz="1700" dirty="0" smtClean="0">
                <a:solidFill>
                  <a:schemeClr val="accent5"/>
                </a:solidFill>
              </a:rPr>
              <a:t>Corbeilles de jetons (30)</a:t>
            </a:r>
          </a:p>
          <a:p>
            <a:r>
              <a:rPr lang="fr-FR" sz="1700" dirty="0" smtClean="0">
                <a:solidFill>
                  <a:schemeClr val="accent5"/>
                </a:solidFill>
              </a:rPr>
              <a:t>2 grilles de 10 cases</a:t>
            </a:r>
          </a:p>
          <a:p>
            <a:endParaRPr lang="fr-FR" sz="3600" dirty="0" smtClean="0">
              <a:solidFill>
                <a:schemeClr val="accent5"/>
              </a:solidFill>
            </a:endParaRPr>
          </a:p>
          <a:p>
            <a:pPr marL="0" indent="0">
              <a:buNone/>
              <a:defRPr/>
            </a:pPr>
            <a:r>
              <a:rPr lang="fr-FR" b="1" dirty="0" smtClean="0"/>
              <a:t>Activité </a:t>
            </a:r>
            <a:r>
              <a:rPr lang="fr-FR" b="1" dirty="0"/>
              <a:t>1</a:t>
            </a:r>
            <a:r>
              <a:rPr lang="fr-FR" dirty="0"/>
              <a:t>: </a:t>
            </a:r>
            <a:r>
              <a:rPr lang="fr-FR" dirty="0" smtClean="0"/>
              <a:t>appropriation. Prendre </a:t>
            </a:r>
            <a:r>
              <a:rPr lang="fr-FR" dirty="0"/>
              <a:t>autant de jetons que de </a:t>
            </a:r>
            <a:r>
              <a:rPr lang="fr-FR" dirty="0" smtClean="0"/>
              <a:t>pions </a:t>
            </a:r>
          </a:p>
          <a:p>
            <a:pPr marL="0" indent="0">
              <a:buNone/>
              <a:defRPr/>
            </a:pPr>
            <a:r>
              <a:rPr lang="fr-FR" dirty="0" smtClean="0"/>
              <a:t>sur </a:t>
            </a:r>
            <a:r>
              <a:rPr lang="fr-FR" dirty="0"/>
              <a:t>la case </a:t>
            </a:r>
            <a:r>
              <a:rPr lang="fr-FR" dirty="0" smtClean="0"/>
              <a:t>.Les </a:t>
            </a:r>
            <a:r>
              <a:rPr lang="fr-FR" dirty="0"/>
              <a:t>poser sur son </a:t>
            </a:r>
            <a:r>
              <a:rPr lang="fr-FR" dirty="0" smtClean="0"/>
              <a:t>plateau . Décider </a:t>
            </a:r>
            <a:r>
              <a:rPr lang="fr-FR" dirty="0"/>
              <a:t>de les disposer ou non sur la </a:t>
            </a:r>
            <a:r>
              <a:rPr lang="fr-FR" dirty="0" smtClean="0"/>
              <a:t>grille</a:t>
            </a:r>
          </a:p>
          <a:p>
            <a:pPr marL="0" indent="0">
              <a:buNone/>
              <a:defRPr/>
            </a:pPr>
            <a:r>
              <a:rPr lang="fr-FR" b="1" dirty="0"/>
              <a:t>Activité </a:t>
            </a:r>
            <a:r>
              <a:rPr lang="fr-FR" b="1" dirty="0" smtClean="0"/>
              <a:t>2 </a:t>
            </a:r>
            <a:r>
              <a:rPr lang="fr-FR" dirty="0"/>
              <a:t>: choisir pour </a:t>
            </a:r>
            <a:r>
              <a:rPr lang="fr-FR" dirty="0" smtClean="0"/>
              <a:t>gagner . Choisir </a:t>
            </a:r>
            <a:r>
              <a:rPr lang="fr-FR" dirty="0"/>
              <a:t>:soit, la couleur du dé, soit le nombre de jetons qu’il va ramasser et disposer sur sa grille</a:t>
            </a:r>
          </a:p>
        </p:txBody>
      </p:sp>
      <p:sp>
        <p:nvSpPr>
          <p:cNvPr id="5" name="ZoneTexte 4"/>
          <p:cNvSpPr txBox="1"/>
          <p:nvPr/>
        </p:nvSpPr>
        <p:spPr>
          <a:xfrm rot="1280492">
            <a:off x="9691983" y="743645"/>
            <a:ext cx="2148585" cy="1815882"/>
          </a:xfrm>
          <a:prstGeom prst="rect">
            <a:avLst/>
          </a:prstGeom>
          <a:solidFill>
            <a:schemeClr val="accent4"/>
          </a:solidFill>
        </p:spPr>
        <p:txBody>
          <a:bodyPr wrap="square" rtlCol="0">
            <a:spAutoFit/>
          </a:bodyPr>
          <a:lstStyle/>
          <a:p>
            <a:r>
              <a:rPr lang="fr-FR" sz="2800" dirty="0" smtClean="0"/>
              <a:t>Pour la </a:t>
            </a:r>
            <a:r>
              <a:rPr lang="fr-FR" sz="2800" b="1" dirty="0" smtClean="0"/>
              <a:t>MS: La piste au trésor</a:t>
            </a:r>
          </a:p>
          <a:p>
            <a:r>
              <a:rPr lang="fr-FR" sz="2800" b="1" dirty="0" smtClean="0"/>
              <a:t>(</a:t>
            </a:r>
            <a:r>
              <a:rPr lang="fr-FR" sz="2800" b="1" dirty="0" err="1" smtClean="0"/>
              <a:t>D.Valentin</a:t>
            </a:r>
            <a:endParaRPr lang="fr-FR" sz="2800" b="1" dirty="0"/>
          </a:p>
        </p:txBody>
      </p:sp>
      <p:sp>
        <p:nvSpPr>
          <p:cNvPr id="9" name="Organigramme : Délai 8"/>
          <p:cNvSpPr/>
          <p:nvPr/>
        </p:nvSpPr>
        <p:spPr>
          <a:xfrm>
            <a:off x="398585" y="413719"/>
            <a:ext cx="2344615" cy="1078523"/>
          </a:xfrm>
          <a:prstGeom prst="flowChartDelay">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610062" y="633046"/>
            <a:ext cx="1804892" cy="923330"/>
          </a:xfrm>
          <a:prstGeom prst="rect">
            <a:avLst/>
          </a:prstGeom>
          <a:noFill/>
        </p:spPr>
        <p:txBody>
          <a:bodyPr wrap="square" rtlCol="0">
            <a:spAutoFit/>
          </a:bodyPr>
          <a:lstStyle/>
          <a:p>
            <a:r>
              <a:rPr lang="fr-FR" dirty="0" smtClean="0"/>
              <a:t>ANTICIPER</a:t>
            </a:r>
          </a:p>
          <a:p>
            <a:r>
              <a:rPr lang="fr-FR" dirty="0" smtClean="0"/>
              <a:t>COMPARER</a:t>
            </a:r>
          </a:p>
          <a:p>
            <a:endParaRPr lang="fr-FR" dirty="0"/>
          </a:p>
        </p:txBody>
      </p:sp>
      <p:pic>
        <p:nvPicPr>
          <p:cNvPr id="7" name="Image 6"/>
          <p:cNvPicPr>
            <a:picLocks noChangeAspect="1"/>
          </p:cNvPicPr>
          <p:nvPr/>
        </p:nvPicPr>
        <p:blipFill>
          <a:blip r:embed="rId3"/>
          <a:stretch>
            <a:fillRect/>
          </a:stretch>
        </p:blipFill>
        <p:spPr>
          <a:xfrm>
            <a:off x="7551928" y="633046"/>
            <a:ext cx="1781958" cy="2461915"/>
          </a:xfrm>
          <a:prstGeom prst="rect">
            <a:avLst/>
          </a:prstGeom>
        </p:spPr>
      </p:pic>
      <p:pic>
        <p:nvPicPr>
          <p:cNvPr id="8" name="Image 7"/>
          <p:cNvPicPr>
            <a:picLocks noChangeAspect="1"/>
          </p:cNvPicPr>
          <p:nvPr/>
        </p:nvPicPr>
        <p:blipFill>
          <a:blip r:embed="rId4"/>
          <a:stretch>
            <a:fillRect/>
          </a:stretch>
        </p:blipFill>
        <p:spPr>
          <a:xfrm>
            <a:off x="11257280" y="2932832"/>
            <a:ext cx="752475" cy="1019175"/>
          </a:xfrm>
          <a:prstGeom prst="rect">
            <a:avLst/>
          </a:prstGeom>
        </p:spPr>
      </p:pic>
    </p:spTree>
    <p:extLst>
      <p:ext uri="{BB962C8B-B14F-4D97-AF65-F5344CB8AC3E}">
        <p14:creationId xmlns:p14="http://schemas.microsoft.com/office/powerpoint/2010/main" val="31142999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43821" y="326022"/>
            <a:ext cx="4079240" cy="1325563"/>
          </a:xfrm>
          <a:solidFill>
            <a:schemeClr val="accent4"/>
          </a:solidFill>
        </p:spPr>
        <p:txBody>
          <a:bodyPr>
            <a:normAutofit/>
          </a:bodyPr>
          <a:lstStyle/>
          <a:p>
            <a:pPr algn="ctr"/>
            <a:r>
              <a:rPr lang="fr-FR" sz="3600" dirty="0" smtClean="0">
                <a:solidFill>
                  <a:schemeClr val="bg1"/>
                </a:solidFill>
              </a:rPr>
              <a:t>Comparaison de quantités</a:t>
            </a:r>
            <a:endParaRPr lang="fr-FR" sz="3600" dirty="0">
              <a:solidFill>
                <a:schemeClr val="bg1"/>
              </a:solidFill>
            </a:endParaRPr>
          </a:p>
        </p:txBody>
      </p:sp>
      <p:sp>
        <p:nvSpPr>
          <p:cNvPr id="3" name="Espace réservé du contenu 2"/>
          <p:cNvSpPr>
            <a:spLocks noGrp="1"/>
          </p:cNvSpPr>
          <p:nvPr>
            <p:ph idx="1"/>
          </p:nvPr>
        </p:nvSpPr>
        <p:spPr>
          <a:xfrm>
            <a:off x="610062" y="1841543"/>
            <a:ext cx="5689138" cy="4310841"/>
          </a:xfrm>
        </p:spPr>
        <p:txBody>
          <a:bodyPr>
            <a:normAutofit/>
          </a:bodyPr>
          <a:lstStyle/>
          <a:p>
            <a:r>
              <a:rPr lang="fr-FR" sz="1700" dirty="0" smtClean="0">
                <a:solidFill>
                  <a:schemeClr val="accent5"/>
                </a:solidFill>
              </a:rPr>
              <a:t>Des boîtes avec des objets</a:t>
            </a:r>
          </a:p>
          <a:p>
            <a:r>
              <a:rPr lang="fr-FR" sz="1700" dirty="0" smtClean="0">
                <a:solidFill>
                  <a:schemeClr val="accent5"/>
                </a:solidFill>
              </a:rPr>
              <a:t>Un dé</a:t>
            </a:r>
            <a:endParaRPr lang="fr-FR" sz="3600" dirty="0" smtClean="0">
              <a:solidFill>
                <a:schemeClr val="accent5"/>
              </a:solidFill>
            </a:endParaRPr>
          </a:p>
          <a:p>
            <a:pPr marL="0" indent="0">
              <a:buNone/>
              <a:defRPr/>
            </a:pPr>
            <a:r>
              <a:rPr lang="fr-FR" b="1" dirty="0"/>
              <a:t>Les boîtes </a:t>
            </a:r>
            <a:r>
              <a:rPr lang="fr-FR" b="1" dirty="0" smtClean="0"/>
              <a:t>empilées</a:t>
            </a:r>
            <a:r>
              <a:rPr lang="fr-FR" dirty="0" smtClean="0"/>
              <a:t>: Prendre </a:t>
            </a:r>
            <a:r>
              <a:rPr lang="fr-FR" dirty="0"/>
              <a:t>le contenu de la boîte s’il y a </a:t>
            </a:r>
            <a:r>
              <a:rPr lang="fr-FR" dirty="0" smtClean="0"/>
              <a:t>plus de </a:t>
            </a:r>
            <a:r>
              <a:rPr lang="fr-FR" dirty="0"/>
              <a:t>points sur le </a:t>
            </a:r>
            <a:r>
              <a:rPr lang="fr-FR" dirty="0" smtClean="0"/>
              <a:t>dé que d’objets dans </a:t>
            </a:r>
            <a:r>
              <a:rPr lang="fr-FR" dirty="0"/>
              <a:t>la </a:t>
            </a:r>
            <a:r>
              <a:rPr lang="fr-FR" dirty="0" smtClean="0"/>
              <a:t>boîte . Comparer </a:t>
            </a:r>
            <a:r>
              <a:rPr lang="fr-FR" dirty="0"/>
              <a:t>les gains en fin de partie </a:t>
            </a:r>
            <a:endParaRPr lang="fr-FR" dirty="0" smtClean="0"/>
          </a:p>
          <a:p>
            <a:pPr marL="0" indent="0">
              <a:buNone/>
              <a:defRPr/>
            </a:pPr>
            <a:endParaRPr lang="fr-FR" dirty="0" smtClean="0"/>
          </a:p>
          <a:p>
            <a:pPr marL="0" indent="0">
              <a:buNone/>
              <a:defRPr/>
            </a:pPr>
            <a:r>
              <a:rPr lang="fr-FR" b="1" dirty="0" smtClean="0"/>
              <a:t>Les boites alignées : </a:t>
            </a:r>
            <a:r>
              <a:rPr lang="fr-FR" dirty="0" smtClean="0"/>
              <a:t>même règle du jeu. On peut choisir la boîte gagnée</a:t>
            </a:r>
            <a:endParaRPr lang="fr-FR" dirty="0"/>
          </a:p>
        </p:txBody>
      </p:sp>
      <p:sp>
        <p:nvSpPr>
          <p:cNvPr id="5" name="ZoneTexte 4"/>
          <p:cNvSpPr txBox="1"/>
          <p:nvPr/>
        </p:nvSpPr>
        <p:spPr>
          <a:xfrm rot="1280492">
            <a:off x="9691983" y="528202"/>
            <a:ext cx="2148585" cy="2246769"/>
          </a:xfrm>
          <a:prstGeom prst="rect">
            <a:avLst/>
          </a:prstGeom>
          <a:solidFill>
            <a:schemeClr val="accent4"/>
          </a:solidFill>
        </p:spPr>
        <p:txBody>
          <a:bodyPr wrap="square" rtlCol="0">
            <a:spAutoFit/>
          </a:bodyPr>
          <a:lstStyle/>
          <a:p>
            <a:r>
              <a:rPr lang="fr-FR" sz="2800" dirty="0" smtClean="0"/>
              <a:t>Pour la </a:t>
            </a:r>
            <a:r>
              <a:rPr lang="fr-FR" sz="2800" b="1" dirty="0" smtClean="0"/>
              <a:t>GS: Les boîtes empilées/alignées</a:t>
            </a:r>
          </a:p>
          <a:p>
            <a:r>
              <a:rPr lang="fr-FR" sz="2800" b="1" dirty="0" smtClean="0"/>
              <a:t>(</a:t>
            </a:r>
            <a:r>
              <a:rPr lang="fr-FR" sz="2800" b="1" dirty="0" err="1" smtClean="0"/>
              <a:t>Ermel</a:t>
            </a:r>
            <a:r>
              <a:rPr lang="fr-FR" sz="2800" b="1" dirty="0" smtClean="0"/>
              <a:t>)</a:t>
            </a:r>
            <a:endParaRPr lang="fr-FR" sz="2800" b="1" dirty="0"/>
          </a:p>
        </p:txBody>
      </p:sp>
      <p:sp>
        <p:nvSpPr>
          <p:cNvPr id="9" name="Organigramme : Délai 8"/>
          <p:cNvSpPr/>
          <p:nvPr/>
        </p:nvSpPr>
        <p:spPr>
          <a:xfrm>
            <a:off x="398585" y="413719"/>
            <a:ext cx="2344615" cy="1078523"/>
          </a:xfrm>
          <a:prstGeom prst="flowChartDelay">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610062" y="633046"/>
            <a:ext cx="1804892" cy="923330"/>
          </a:xfrm>
          <a:prstGeom prst="rect">
            <a:avLst/>
          </a:prstGeom>
          <a:noFill/>
        </p:spPr>
        <p:txBody>
          <a:bodyPr wrap="square" rtlCol="0">
            <a:spAutoFit/>
          </a:bodyPr>
          <a:lstStyle/>
          <a:p>
            <a:r>
              <a:rPr lang="fr-FR" dirty="0" smtClean="0"/>
              <a:t>ANTICIPER</a:t>
            </a:r>
          </a:p>
          <a:p>
            <a:r>
              <a:rPr lang="fr-FR" dirty="0" smtClean="0"/>
              <a:t>COMPARER</a:t>
            </a:r>
          </a:p>
          <a:p>
            <a:endParaRPr lang="fr-FR" dirty="0"/>
          </a:p>
        </p:txBody>
      </p:sp>
      <p:pic>
        <p:nvPicPr>
          <p:cNvPr id="4" name="Image 3"/>
          <p:cNvPicPr>
            <a:picLocks noChangeAspect="1"/>
          </p:cNvPicPr>
          <p:nvPr/>
        </p:nvPicPr>
        <p:blipFill>
          <a:blip r:embed="rId3"/>
          <a:stretch>
            <a:fillRect/>
          </a:stretch>
        </p:blipFill>
        <p:spPr>
          <a:xfrm>
            <a:off x="6999478" y="1922089"/>
            <a:ext cx="2000250" cy="2333625"/>
          </a:xfrm>
          <a:prstGeom prst="rect">
            <a:avLst/>
          </a:prstGeom>
        </p:spPr>
      </p:pic>
      <p:pic>
        <p:nvPicPr>
          <p:cNvPr id="6" name="Image 5"/>
          <p:cNvPicPr>
            <a:picLocks noChangeAspect="1"/>
          </p:cNvPicPr>
          <p:nvPr/>
        </p:nvPicPr>
        <p:blipFill>
          <a:blip r:embed="rId4"/>
          <a:stretch>
            <a:fillRect/>
          </a:stretch>
        </p:blipFill>
        <p:spPr>
          <a:xfrm>
            <a:off x="11257280" y="3320406"/>
            <a:ext cx="704850" cy="942975"/>
          </a:xfrm>
          <a:prstGeom prst="rect">
            <a:avLst/>
          </a:prstGeom>
        </p:spPr>
      </p:pic>
      <p:pic>
        <p:nvPicPr>
          <p:cNvPr id="11" name="Image 10"/>
          <p:cNvPicPr>
            <a:picLocks noChangeAspect="1"/>
          </p:cNvPicPr>
          <p:nvPr/>
        </p:nvPicPr>
        <p:blipFill>
          <a:blip r:embed="rId5"/>
          <a:stretch>
            <a:fillRect/>
          </a:stretch>
        </p:blipFill>
        <p:spPr>
          <a:xfrm>
            <a:off x="6999478" y="4494885"/>
            <a:ext cx="4393046" cy="1657499"/>
          </a:xfrm>
          <a:prstGeom prst="rect">
            <a:avLst/>
          </a:prstGeom>
        </p:spPr>
      </p:pic>
    </p:spTree>
    <p:extLst>
      <p:ext uri="{BB962C8B-B14F-4D97-AF65-F5344CB8AC3E}">
        <p14:creationId xmlns:p14="http://schemas.microsoft.com/office/powerpoint/2010/main" val="2034390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89298" y="449541"/>
            <a:ext cx="4079240" cy="1325563"/>
          </a:xfrm>
          <a:solidFill>
            <a:schemeClr val="accent4"/>
          </a:solidFill>
        </p:spPr>
        <p:txBody>
          <a:bodyPr>
            <a:normAutofit/>
          </a:bodyPr>
          <a:lstStyle/>
          <a:p>
            <a:pPr algn="ctr"/>
            <a:r>
              <a:rPr lang="fr-FR" sz="3600" dirty="0" smtClean="0">
                <a:solidFill>
                  <a:schemeClr val="bg1"/>
                </a:solidFill>
              </a:rPr>
              <a:t>Recherche de compléments</a:t>
            </a:r>
            <a:endParaRPr lang="fr-FR" sz="3600" dirty="0">
              <a:solidFill>
                <a:schemeClr val="bg1"/>
              </a:solidFill>
            </a:endParaRPr>
          </a:p>
        </p:txBody>
      </p:sp>
      <p:sp>
        <p:nvSpPr>
          <p:cNvPr id="3" name="Espace réservé du contenu 2"/>
          <p:cNvSpPr>
            <a:spLocks noGrp="1"/>
          </p:cNvSpPr>
          <p:nvPr>
            <p:ph idx="1"/>
          </p:nvPr>
        </p:nvSpPr>
        <p:spPr>
          <a:xfrm>
            <a:off x="610062" y="2414954"/>
            <a:ext cx="10647218" cy="3737430"/>
          </a:xfrm>
        </p:spPr>
        <p:txBody>
          <a:bodyPr>
            <a:normAutofit/>
          </a:bodyPr>
          <a:lstStyle/>
          <a:p>
            <a:r>
              <a:rPr lang="fr-FR" sz="3600" dirty="0" smtClean="0">
                <a:solidFill>
                  <a:schemeClr val="accent5"/>
                </a:solidFill>
              </a:rPr>
              <a:t>Situation pour stabiliser la connaissance des petits nombres:</a:t>
            </a:r>
          </a:p>
          <a:p>
            <a:r>
              <a:rPr lang="fr-FR" sz="3600" dirty="0" smtClean="0"/>
              <a:t>Connaitre certaines relations </a:t>
            </a:r>
          </a:p>
          <a:p>
            <a:pPr marL="0" indent="0">
              <a:buNone/>
            </a:pPr>
            <a:r>
              <a:rPr lang="fr-FR" sz="3600" dirty="0" smtClean="0"/>
              <a:t>entre les nombres</a:t>
            </a:r>
          </a:p>
          <a:p>
            <a:endParaRPr lang="fr-FR" dirty="0"/>
          </a:p>
        </p:txBody>
      </p:sp>
      <p:sp>
        <p:nvSpPr>
          <p:cNvPr id="5" name="ZoneTexte 4"/>
          <p:cNvSpPr txBox="1"/>
          <p:nvPr/>
        </p:nvSpPr>
        <p:spPr>
          <a:xfrm rot="1280492">
            <a:off x="9591822" y="620124"/>
            <a:ext cx="2148585" cy="1815882"/>
          </a:xfrm>
          <a:prstGeom prst="rect">
            <a:avLst/>
          </a:prstGeom>
          <a:solidFill>
            <a:schemeClr val="accent4"/>
          </a:solidFill>
        </p:spPr>
        <p:txBody>
          <a:bodyPr wrap="square" rtlCol="0">
            <a:spAutoFit/>
          </a:bodyPr>
          <a:lstStyle/>
          <a:p>
            <a:pPr algn="ctr"/>
            <a:r>
              <a:rPr lang="fr-FR" sz="2800" b="1" dirty="0" smtClean="0"/>
              <a:t>Les lapins dans le jardins</a:t>
            </a:r>
          </a:p>
          <a:p>
            <a:pPr algn="ctr"/>
            <a:r>
              <a:rPr lang="fr-FR" sz="2800" b="1" dirty="0" smtClean="0"/>
              <a:t>ACCES</a:t>
            </a:r>
            <a:endParaRPr lang="fr-FR" sz="2800" b="1" dirty="0"/>
          </a:p>
        </p:txBody>
      </p:sp>
      <p:sp>
        <p:nvSpPr>
          <p:cNvPr id="7" name="Organigramme : Délai 6"/>
          <p:cNvSpPr/>
          <p:nvPr/>
        </p:nvSpPr>
        <p:spPr>
          <a:xfrm>
            <a:off x="304798" y="449541"/>
            <a:ext cx="2344615" cy="1078523"/>
          </a:xfrm>
          <a:prstGeom prst="flowChartDelay">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658712" y="665636"/>
            <a:ext cx="1546984" cy="369332"/>
          </a:xfrm>
          <a:prstGeom prst="rect">
            <a:avLst/>
          </a:prstGeom>
          <a:noFill/>
        </p:spPr>
        <p:txBody>
          <a:bodyPr wrap="square" rtlCol="0">
            <a:spAutoFit/>
          </a:bodyPr>
          <a:lstStyle/>
          <a:p>
            <a:r>
              <a:rPr lang="fr-FR" dirty="0" smtClean="0"/>
              <a:t>ANTICIPER</a:t>
            </a:r>
            <a:endParaRPr lang="fr-FR" dirty="0"/>
          </a:p>
        </p:txBody>
      </p:sp>
      <p:pic>
        <p:nvPicPr>
          <p:cNvPr id="9" name="Image 8"/>
          <p:cNvPicPr>
            <a:picLocks noChangeAspect="1"/>
          </p:cNvPicPr>
          <p:nvPr/>
        </p:nvPicPr>
        <p:blipFill>
          <a:blip r:embed="rId3"/>
          <a:stretch>
            <a:fillRect/>
          </a:stretch>
        </p:blipFill>
        <p:spPr>
          <a:xfrm>
            <a:off x="7010400" y="3387689"/>
            <a:ext cx="4246880" cy="2874413"/>
          </a:xfrm>
          <a:prstGeom prst="rect">
            <a:avLst/>
          </a:prstGeom>
        </p:spPr>
      </p:pic>
    </p:spTree>
    <p:extLst>
      <p:ext uri="{BB962C8B-B14F-4D97-AF65-F5344CB8AC3E}">
        <p14:creationId xmlns:p14="http://schemas.microsoft.com/office/powerpoint/2010/main" val="9401957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389298" y="449541"/>
            <a:ext cx="4079240" cy="1325563"/>
          </a:xfrm>
          <a:solidFill>
            <a:schemeClr val="accent4"/>
          </a:solidFill>
        </p:spPr>
        <p:txBody>
          <a:bodyPr>
            <a:normAutofit/>
          </a:bodyPr>
          <a:lstStyle/>
          <a:p>
            <a:pPr algn="ctr"/>
            <a:r>
              <a:rPr lang="fr-FR" sz="3600" dirty="0" smtClean="0">
                <a:solidFill>
                  <a:schemeClr val="bg1"/>
                </a:solidFill>
              </a:rPr>
              <a:t>Construire une quantité</a:t>
            </a:r>
            <a:endParaRPr lang="fr-FR" sz="3600" dirty="0">
              <a:solidFill>
                <a:schemeClr val="bg1"/>
              </a:solidFill>
            </a:endParaRPr>
          </a:p>
        </p:txBody>
      </p:sp>
      <p:sp>
        <p:nvSpPr>
          <p:cNvPr id="3" name="Espace réservé du contenu 2"/>
          <p:cNvSpPr>
            <a:spLocks noGrp="1"/>
          </p:cNvSpPr>
          <p:nvPr>
            <p:ph idx="1"/>
          </p:nvPr>
        </p:nvSpPr>
        <p:spPr>
          <a:xfrm>
            <a:off x="610062" y="2414954"/>
            <a:ext cx="10647218" cy="3737430"/>
          </a:xfrm>
        </p:spPr>
        <p:txBody>
          <a:bodyPr>
            <a:normAutofit/>
          </a:bodyPr>
          <a:lstStyle/>
          <a:p>
            <a:r>
              <a:rPr lang="fr-FR" sz="3600" dirty="0" smtClean="0">
                <a:solidFill>
                  <a:schemeClr val="accent5"/>
                </a:solidFill>
              </a:rPr>
              <a:t>Situation pour stabiliser la connaissance des petits nombres:</a:t>
            </a:r>
          </a:p>
          <a:p>
            <a:r>
              <a:rPr lang="fr-FR" sz="2400" dirty="0" smtClean="0"/>
              <a:t>Construire une tour de la même hauteur</a:t>
            </a:r>
          </a:p>
          <a:p>
            <a:pPr marL="0" indent="0">
              <a:buNone/>
            </a:pPr>
            <a:r>
              <a:rPr lang="fr-FR" sz="2400" dirty="0" smtClean="0"/>
              <a:t> que celle de la maîtresse cachée sous la boîte</a:t>
            </a:r>
          </a:p>
          <a:p>
            <a:pPr marL="0" indent="0">
              <a:buNone/>
            </a:pPr>
            <a:endParaRPr lang="fr-FR" dirty="0"/>
          </a:p>
        </p:txBody>
      </p:sp>
      <p:sp>
        <p:nvSpPr>
          <p:cNvPr id="5" name="ZoneTexte 4"/>
          <p:cNvSpPr txBox="1"/>
          <p:nvPr/>
        </p:nvSpPr>
        <p:spPr>
          <a:xfrm rot="1280492">
            <a:off x="9591822" y="835568"/>
            <a:ext cx="2148585" cy="1384995"/>
          </a:xfrm>
          <a:prstGeom prst="rect">
            <a:avLst/>
          </a:prstGeom>
          <a:solidFill>
            <a:schemeClr val="accent4"/>
          </a:solidFill>
        </p:spPr>
        <p:txBody>
          <a:bodyPr wrap="square" rtlCol="0">
            <a:spAutoFit/>
          </a:bodyPr>
          <a:lstStyle/>
          <a:p>
            <a:pPr algn="ctr"/>
            <a:r>
              <a:rPr lang="fr-FR" sz="2800" b="1" dirty="0" smtClean="0"/>
              <a:t>Les tours de cubes</a:t>
            </a:r>
          </a:p>
          <a:p>
            <a:pPr algn="ctr"/>
            <a:r>
              <a:rPr lang="fr-FR" sz="2800" b="1" dirty="0" smtClean="0"/>
              <a:t>IFE</a:t>
            </a:r>
            <a:endParaRPr lang="fr-FR" sz="2800" b="1" dirty="0"/>
          </a:p>
        </p:txBody>
      </p:sp>
      <p:sp>
        <p:nvSpPr>
          <p:cNvPr id="7" name="Organigramme : Délai 6"/>
          <p:cNvSpPr/>
          <p:nvPr/>
        </p:nvSpPr>
        <p:spPr>
          <a:xfrm>
            <a:off x="304798" y="449541"/>
            <a:ext cx="2344615" cy="1078523"/>
          </a:xfrm>
          <a:prstGeom prst="flowChartDela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465334" y="586514"/>
            <a:ext cx="1990701" cy="923330"/>
          </a:xfrm>
          <a:prstGeom prst="rect">
            <a:avLst/>
          </a:prstGeom>
          <a:noFill/>
        </p:spPr>
        <p:txBody>
          <a:bodyPr wrap="square" rtlCol="0">
            <a:spAutoFit/>
          </a:bodyPr>
          <a:lstStyle/>
          <a:p>
            <a:r>
              <a:rPr lang="fr-FR" dirty="0" smtClean="0"/>
              <a:t>Construire une quantité égale à une autre</a:t>
            </a:r>
            <a:endParaRPr lang="fr-FR" dirty="0"/>
          </a:p>
        </p:txBody>
      </p:sp>
      <p:pic>
        <p:nvPicPr>
          <p:cNvPr id="4" name="Image 3"/>
          <p:cNvPicPr>
            <a:picLocks noChangeAspect="1"/>
          </p:cNvPicPr>
          <p:nvPr/>
        </p:nvPicPr>
        <p:blipFill>
          <a:blip r:embed="rId3"/>
          <a:stretch>
            <a:fillRect/>
          </a:stretch>
        </p:blipFill>
        <p:spPr>
          <a:xfrm>
            <a:off x="7468538" y="3712264"/>
            <a:ext cx="3459058" cy="2412799"/>
          </a:xfrm>
          <a:prstGeom prst="rect">
            <a:avLst/>
          </a:prstGeom>
        </p:spPr>
      </p:pic>
    </p:spTree>
    <p:extLst>
      <p:ext uri="{BB962C8B-B14F-4D97-AF65-F5344CB8AC3E}">
        <p14:creationId xmlns:p14="http://schemas.microsoft.com/office/powerpoint/2010/main" val="32401919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r>
              <a:rPr lang="fr-FR" sz="2400" dirty="0"/>
              <a:t>Programmes 2015 : utiliser le nombre pour exprimer la position d’un objet ou d’une personne dans un jeu, dans une situation organisée, sur un rang ou pour comparer des positions.</a:t>
            </a:r>
          </a:p>
          <a:p>
            <a:r>
              <a:rPr lang="fr-FR" sz="2400" dirty="0"/>
              <a:t>Concept de nombre permet de résoudre trois grands types de problèmes : </a:t>
            </a:r>
          </a:p>
          <a:p>
            <a:r>
              <a:rPr lang="fr-FR" sz="2400" dirty="0"/>
              <a:t>1. problèmes de mémorisation de quantité ou de rang</a:t>
            </a:r>
          </a:p>
          <a:p>
            <a:r>
              <a:rPr lang="fr-FR" sz="2400" dirty="0"/>
              <a:t>2. problèmes de comparaison</a:t>
            </a:r>
          </a:p>
          <a:p>
            <a:r>
              <a:rPr lang="fr-FR" sz="2400" dirty="0"/>
              <a:t>3. problèmes d’anticipation</a:t>
            </a:r>
          </a:p>
          <a:p>
            <a:pPr marL="0" indent="0">
              <a:buNone/>
            </a:pPr>
            <a:r>
              <a:rPr lang="fr-FR" sz="2400" dirty="0"/>
              <a:t>Problèmes 1 permettent aux élèves de mobiliser le dénombrement.</a:t>
            </a:r>
          </a:p>
        </p:txBody>
      </p:sp>
      <p:sp>
        <p:nvSpPr>
          <p:cNvPr id="4" name="Organigramme : Délai 3"/>
          <p:cNvSpPr/>
          <p:nvPr/>
        </p:nvSpPr>
        <p:spPr>
          <a:xfrm>
            <a:off x="398585" y="413719"/>
            <a:ext cx="2344615"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597159" y="671804"/>
            <a:ext cx="1698172" cy="646331"/>
          </a:xfrm>
          <a:prstGeom prst="rect">
            <a:avLst/>
          </a:prstGeom>
          <a:noFill/>
        </p:spPr>
        <p:txBody>
          <a:bodyPr wrap="square" rtlCol="0">
            <a:spAutoFit/>
          </a:bodyPr>
          <a:lstStyle/>
          <a:p>
            <a:r>
              <a:rPr lang="fr-FR" dirty="0" smtClean="0"/>
              <a:t>Communiquer une position </a:t>
            </a:r>
            <a:endParaRPr lang="fr-FR" dirty="0"/>
          </a:p>
        </p:txBody>
      </p:sp>
    </p:spTree>
    <p:extLst>
      <p:ext uri="{BB962C8B-B14F-4D97-AF65-F5344CB8AC3E}">
        <p14:creationId xmlns:p14="http://schemas.microsoft.com/office/powerpoint/2010/main" val="39439801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		</a:t>
            </a:r>
            <a:r>
              <a:rPr lang="fr-FR" sz="3200" b="1" dirty="0" smtClean="0">
                <a:solidFill>
                  <a:schemeClr val="accent5"/>
                </a:solidFill>
              </a:rPr>
              <a:t>Etape 1 </a:t>
            </a:r>
            <a:r>
              <a:rPr lang="fr-FR" sz="3200" b="1" dirty="0">
                <a:solidFill>
                  <a:schemeClr val="accent5"/>
                </a:solidFill>
              </a:rPr>
              <a:t>: première approche</a:t>
            </a:r>
            <a:br>
              <a:rPr lang="fr-FR" sz="3200" b="1" dirty="0">
                <a:solidFill>
                  <a:schemeClr val="accent5"/>
                </a:solidFill>
              </a:rPr>
            </a:br>
            <a:r>
              <a:rPr lang="fr-FR" sz="3600" dirty="0" smtClean="0"/>
              <a:t>		Le </a:t>
            </a:r>
            <a:r>
              <a:rPr lang="fr-FR" sz="3600" dirty="0"/>
              <a:t>train des poupées</a:t>
            </a:r>
          </a:p>
        </p:txBody>
      </p:sp>
      <p:sp>
        <p:nvSpPr>
          <p:cNvPr id="3" name="Espace réservé du contenu 2"/>
          <p:cNvSpPr>
            <a:spLocks noGrp="1"/>
          </p:cNvSpPr>
          <p:nvPr>
            <p:ph idx="1"/>
          </p:nvPr>
        </p:nvSpPr>
        <p:spPr/>
        <p:txBody>
          <a:bodyPr>
            <a:normAutofit/>
          </a:bodyPr>
          <a:lstStyle/>
          <a:p>
            <a:r>
              <a:rPr lang="fr-FR" sz="2400" dirty="0"/>
              <a:t>Activités préalables : en salle de jeu, des cartons, élève prend une place dans le train laisse son étiquette, ensuite aller se placer dans un autre train éloigné, à la même place.</a:t>
            </a:r>
          </a:p>
          <a:p>
            <a:r>
              <a:rPr lang="fr-FR" sz="2400" dirty="0"/>
              <a:t>Mémoriser la position d’un objet dans le train : des chaises, des poupées, observer et mémoriser les positions des personnages, PE met la photo sous les chaises, retrouver la place de chaque poupée.</a:t>
            </a:r>
          </a:p>
          <a:p>
            <a:endParaRPr lang="fr-FR" sz="2400" dirty="0"/>
          </a:p>
          <a:p>
            <a:endParaRPr lang="fr-FR" sz="2400" dirty="0"/>
          </a:p>
          <a:p>
            <a:endParaRPr lang="fr-FR" sz="2400" dirty="0"/>
          </a:p>
          <a:p>
            <a:r>
              <a:rPr lang="fr-FR" sz="2400" dirty="0"/>
              <a:t>Prolongement : le petit train des animaux</a:t>
            </a:r>
          </a:p>
          <a:p>
            <a:endParaRPr lang="fr-FR" sz="24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9976" y="4077073"/>
            <a:ext cx="3240360" cy="1496397"/>
          </a:xfrm>
          <a:prstGeom prst="rect">
            <a:avLst/>
          </a:prstGeom>
        </p:spPr>
      </p:pic>
      <p:sp>
        <p:nvSpPr>
          <p:cNvPr id="5" name="Organigramme : Délai 4"/>
          <p:cNvSpPr/>
          <p:nvPr/>
        </p:nvSpPr>
        <p:spPr>
          <a:xfrm>
            <a:off x="267956" y="380611"/>
            <a:ext cx="2344615"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447869" y="597159"/>
            <a:ext cx="1716833" cy="923330"/>
          </a:xfrm>
          <a:prstGeom prst="rect">
            <a:avLst/>
          </a:prstGeom>
          <a:noFill/>
        </p:spPr>
        <p:txBody>
          <a:bodyPr wrap="square" rtlCol="0">
            <a:spAutoFit/>
          </a:bodyPr>
          <a:lstStyle/>
          <a:p>
            <a:r>
              <a:rPr lang="fr-FR" dirty="0"/>
              <a:t>Communiquer une position </a:t>
            </a:r>
          </a:p>
          <a:p>
            <a:endParaRPr lang="fr-FR" dirty="0"/>
          </a:p>
        </p:txBody>
      </p:sp>
    </p:spTree>
    <p:extLst>
      <p:ext uri="{BB962C8B-B14F-4D97-AF65-F5344CB8AC3E}">
        <p14:creationId xmlns:p14="http://schemas.microsoft.com/office/powerpoint/2010/main" val="4244590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		</a:t>
            </a:r>
            <a:r>
              <a:rPr lang="fr-FR" sz="3200" dirty="0" smtClean="0">
                <a:solidFill>
                  <a:schemeClr val="accent5"/>
                </a:solidFill>
              </a:rPr>
              <a:t>Etape 2 </a:t>
            </a:r>
            <a:r>
              <a:rPr lang="fr-FR" sz="3200" dirty="0">
                <a:solidFill>
                  <a:schemeClr val="accent5"/>
                </a:solidFill>
              </a:rPr>
              <a:t>: situation problème</a:t>
            </a:r>
            <a:r>
              <a:rPr lang="fr-FR" sz="3600" dirty="0"/>
              <a:t/>
            </a:r>
            <a:br>
              <a:rPr lang="fr-FR" sz="3600" dirty="0"/>
            </a:br>
            <a:r>
              <a:rPr lang="fr-FR" sz="3600" dirty="0" smtClean="0"/>
              <a:t>		Le </a:t>
            </a:r>
            <a:r>
              <a:rPr lang="fr-FR" sz="3600" dirty="0"/>
              <a:t>petit train</a:t>
            </a:r>
          </a:p>
        </p:txBody>
      </p:sp>
      <p:sp>
        <p:nvSpPr>
          <p:cNvPr id="3" name="Espace réservé du contenu 2"/>
          <p:cNvSpPr>
            <a:spLocks noGrp="1"/>
          </p:cNvSpPr>
          <p:nvPr>
            <p:ph idx="1"/>
          </p:nvPr>
        </p:nvSpPr>
        <p:spPr>
          <a:xfrm>
            <a:off x="1981200" y="1417638"/>
            <a:ext cx="8229600" cy="4853136"/>
          </a:xfrm>
        </p:spPr>
        <p:txBody>
          <a:bodyPr>
            <a:normAutofit/>
          </a:bodyPr>
          <a:lstStyle/>
          <a:p>
            <a:r>
              <a:rPr lang="fr-FR" sz="2400" dirty="0"/>
              <a:t>Un train avec au moins 8 wagons (15 en GS) comme modèle au tableau, d’abord visible ensuite caché.</a:t>
            </a:r>
          </a:p>
          <a:p>
            <a:r>
              <a:rPr lang="fr-FR" sz="2400" dirty="0"/>
              <a:t>Un train vide pour chaque élève : première phase on reproduit le train, deuxième phase les étiquettes à poser sont en tas à prendre les unes après les autres, troisième phase modèle caché étiquettes en tas, autorisation d’aller voir le modèle autant de fois que nécessaire.</a:t>
            </a:r>
          </a:p>
          <a:p>
            <a:r>
              <a:rPr lang="fr-FR" sz="2400" dirty="0"/>
              <a:t>Stratégies : compter le nombre de wagon, trouver le numéro du wagon en en se repérant sur ceux déjà placés, parti de la tête ou de la queue du train pour avoir moins de wagons à dénombrer</a:t>
            </a:r>
          </a:p>
          <a:p>
            <a:r>
              <a:rPr lang="fr-FR" sz="2400" dirty="0"/>
              <a:t>En GS le modèle peut être dans un autre sens que celui à remplir.</a:t>
            </a: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3752" y="5838090"/>
            <a:ext cx="4823968" cy="865368"/>
          </a:xfrm>
          <a:prstGeom prst="rect">
            <a:avLst/>
          </a:prstGeom>
        </p:spPr>
      </p:pic>
      <p:sp>
        <p:nvSpPr>
          <p:cNvPr id="5" name="Organigramme : Délai 4"/>
          <p:cNvSpPr/>
          <p:nvPr/>
        </p:nvSpPr>
        <p:spPr>
          <a:xfrm>
            <a:off x="237393" y="365125"/>
            <a:ext cx="2344615"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447869" y="541176"/>
            <a:ext cx="1533331" cy="923330"/>
          </a:xfrm>
          <a:prstGeom prst="rect">
            <a:avLst/>
          </a:prstGeom>
          <a:noFill/>
        </p:spPr>
        <p:txBody>
          <a:bodyPr wrap="square" rtlCol="0">
            <a:spAutoFit/>
          </a:bodyPr>
          <a:lstStyle/>
          <a:p>
            <a:r>
              <a:rPr lang="fr-FR" dirty="0"/>
              <a:t>Communiquer une position </a:t>
            </a:r>
          </a:p>
          <a:p>
            <a:endParaRPr lang="fr-FR" dirty="0"/>
          </a:p>
        </p:txBody>
      </p:sp>
    </p:spTree>
    <p:extLst>
      <p:ext uri="{BB962C8B-B14F-4D97-AF65-F5344CB8AC3E}">
        <p14:creationId xmlns:p14="http://schemas.microsoft.com/office/powerpoint/2010/main" val="24546786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smtClean="0"/>
              <a:t>		</a:t>
            </a:r>
            <a:r>
              <a:rPr lang="fr-FR" sz="3200" b="1" dirty="0" smtClean="0">
                <a:solidFill>
                  <a:schemeClr val="accent5"/>
                </a:solidFill>
              </a:rPr>
              <a:t>Etape 3: </a:t>
            </a:r>
            <a:r>
              <a:rPr lang="fr-FR" sz="3200" b="1" dirty="0">
                <a:solidFill>
                  <a:schemeClr val="accent5"/>
                </a:solidFill>
              </a:rPr>
              <a:t>situation problème</a:t>
            </a:r>
            <a:r>
              <a:rPr lang="fr-FR" sz="3600" dirty="0"/>
              <a:t/>
            </a:r>
            <a:br>
              <a:rPr lang="fr-FR" sz="3600" dirty="0"/>
            </a:br>
            <a:r>
              <a:rPr lang="fr-FR" sz="3600" dirty="0" smtClean="0"/>
              <a:t>		Boites </a:t>
            </a:r>
            <a:r>
              <a:rPr lang="fr-FR" sz="3600" dirty="0"/>
              <a:t>en ligne</a:t>
            </a:r>
          </a:p>
        </p:txBody>
      </p:sp>
      <p:sp>
        <p:nvSpPr>
          <p:cNvPr id="3" name="Espace réservé du contenu 2"/>
          <p:cNvSpPr>
            <a:spLocks noGrp="1"/>
          </p:cNvSpPr>
          <p:nvPr>
            <p:ph idx="1"/>
          </p:nvPr>
        </p:nvSpPr>
        <p:spPr>
          <a:xfrm>
            <a:off x="1981200" y="1417638"/>
            <a:ext cx="8229600" cy="5179714"/>
          </a:xfrm>
        </p:spPr>
        <p:txBody>
          <a:bodyPr>
            <a:normAutofit lnSpcReduction="10000"/>
          </a:bodyPr>
          <a:lstStyle/>
          <a:p>
            <a:r>
              <a:rPr lang="fr-FR" sz="2400" dirty="0"/>
              <a:t>Objectif : trouver un moyen de repérer la place de chaque objet dans une suite ordonnée.</a:t>
            </a:r>
          </a:p>
          <a:p>
            <a:r>
              <a:rPr lang="fr-FR" sz="2400" dirty="0"/>
              <a:t>Matériel : baguette (avec flèche), boites suspendues (avec un repère gommette pour chacune), des objets à l’intérieur </a:t>
            </a:r>
            <a:r>
              <a:rPr lang="fr-FR" sz="2400" i="1" dirty="0"/>
              <a:t>(du jeu Retrouve ce que j’ai dans ma boite après élaboration du code commun).</a:t>
            </a:r>
          </a:p>
          <a:p>
            <a:endParaRPr lang="fr-FR" sz="2400" dirty="0"/>
          </a:p>
          <a:p>
            <a:endParaRPr lang="fr-FR" sz="2400" dirty="0"/>
          </a:p>
          <a:p>
            <a:endParaRPr lang="fr-FR" sz="2400" dirty="0"/>
          </a:p>
          <a:p>
            <a:endParaRPr lang="fr-FR" sz="2400" dirty="0"/>
          </a:p>
          <a:p>
            <a:endParaRPr lang="fr-FR" sz="2400" dirty="0"/>
          </a:p>
          <a:p>
            <a:r>
              <a:rPr lang="fr-FR" sz="2400" dirty="0"/>
              <a:t>Boites ouvertes toute la journée, les élèves font la liste des objets.</a:t>
            </a:r>
          </a:p>
          <a:p>
            <a:endParaRPr lang="fr-FR" sz="24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3832" y="3356992"/>
            <a:ext cx="4364373" cy="2160240"/>
          </a:xfrm>
          <a:prstGeom prst="rect">
            <a:avLst/>
          </a:prstGeom>
        </p:spPr>
      </p:pic>
      <p:sp>
        <p:nvSpPr>
          <p:cNvPr id="5" name="Organigramme : Délai 4"/>
          <p:cNvSpPr/>
          <p:nvPr/>
        </p:nvSpPr>
        <p:spPr>
          <a:xfrm>
            <a:off x="237393" y="365125"/>
            <a:ext cx="2344615"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237393" y="541176"/>
            <a:ext cx="1927309" cy="923330"/>
          </a:xfrm>
          <a:prstGeom prst="rect">
            <a:avLst/>
          </a:prstGeom>
          <a:noFill/>
        </p:spPr>
        <p:txBody>
          <a:bodyPr wrap="square" rtlCol="0">
            <a:spAutoFit/>
          </a:bodyPr>
          <a:lstStyle/>
          <a:p>
            <a:r>
              <a:rPr lang="fr-FR" dirty="0"/>
              <a:t>Communiquer une position </a:t>
            </a:r>
          </a:p>
          <a:p>
            <a:endParaRPr lang="fr-FR" dirty="0"/>
          </a:p>
        </p:txBody>
      </p:sp>
    </p:spTree>
    <p:extLst>
      <p:ext uri="{BB962C8B-B14F-4D97-AF65-F5344CB8AC3E}">
        <p14:creationId xmlns:p14="http://schemas.microsoft.com/office/powerpoint/2010/main" val="1203779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Problèmes portant sur les collections</a:t>
            </a:r>
            <a:endParaRPr lang="fr-FR" sz="3200" b="1" dirty="0">
              <a:solidFill>
                <a:schemeClr val="accent5"/>
              </a:solidFill>
            </a:endParaRPr>
          </a:p>
        </p:txBody>
      </p:sp>
      <p:sp>
        <p:nvSpPr>
          <p:cNvPr id="3" name="Espace réservé du contenu 2"/>
          <p:cNvSpPr>
            <a:spLocks noGrp="1"/>
          </p:cNvSpPr>
          <p:nvPr>
            <p:ph idx="1"/>
          </p:nvPr>
        </p:nvSpPr>
        <p:spPr/>
        <p:txBody>
          <a:bodyPr>
            <a:normAutofit/>
          </a:bodyPr>
          <a:lstStyle/>
          <a:p>
            <a:r>
              <a:rPr lang="fr-FR" dirty="0" smtClean="0"/>
              <a:t>Comparer des quantités </a:t>
            </a:r>
          </a:p>
          <a:p>
            <a:r>
              <a:rPr lang="fr-FR" dirty="0" smtClean="0"/>
              <a:t>Construire </a:t>
            </a:r>
            <a:r>
              <a:rPr lang="fr-FR" dirty="0"/>
              <a:t>une </a:t>
            </a:r>
            <a:r>
              <a:rPr lang="fr-FR" dirty="0" smtClean="0"/>
              <a:t>quantité égale à une autre </a:t>
            </a:r>
          </a:p>
          <a:p>
            <a:r>
              <a:rPr lang="fr-FR" dirty="0" smtClean="0"/>
              <a:t>Compléter une quantité pour la rendre égale </a:t>
            </a:r>
            <a:r>
              <a:rPr lang="fr-FR" dirty="0"/>
              <a:t>à une </a:t>
            </a:r>
            <a:r>
              <a:rPr lang="fr-FR" dirty="0" smtClean="0"/>
              <a:t>autre </a:t>
            </a:r>
          </a:p>
          <a:p>
            <a:r>
              <a:rPr lang="fr-FR" dirty="0" smtClean="0"/>
              <a:t>Anticiper le résultat d’une action sur une quantité .</a:t>
            </a:r>
          </a:p>
          <a:p>
            <a:r>
              <a:rPr lang="fr-FR" dirty="0" smtClean="0"/>
              <a:t>Communiquer une position dans une liste rangée</a:t>
            </a:r>
            <a:endParaRPr lang="fr-FR" dirty="0"/>
          </a:p>
        </p:txBody>
      </p:sp>
    </p:spTree>
    <p:extLst>
      <p:ext uri="{BB962C8B-B14F-4D97-AF65-F5344CB8AC3E}">
        <p14:creationId xmlns:p14="http://schemas.microsoft.com/office/powerpoint/2010/main" val="7400140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81200" y="332657"/>
            <a:ext cx="8229600" cy="5793507"/>
          </a:xfrm>
        </p:spPr>
        <p:txBody>
          <a:bodyPr/>
          <a:lstStyle/>
          <a:p>
            <a:r>
              <a:rPr lang="fr-FR" sz="2400" dirty="0"/>
              <a:t>Lendemain, la baguette est posée entre deux chaises : changement d’orientation !</a:t>
            </a:r>
          </a:p>
          <a:p>
            <a:r>
              <a:rPr lang="fr-FR" sz="2400" dirty="0"/>
              <a:t>Désigner une boite </a:t>
            </a:r>
          </a:p>
          <a:p>
            <a:pPr marL="0" indent="0">
              <a:buNone/>
            </a:pPr>
            <a:r>
              <a:rPr lang="fr-FR" sz="2400" dirty="0"/>
              <a:t>et dire ce qu’il y a dedans </a:t>
            </a:r>
          </a:p>
          <a:p>
            <a:pPr marL="0" indent="0">
              <a:buNone/>
            </a:pPr>
            <a:r>
              <a:rPr lang="fr-FR" sz="2400" dirty="0"/>
              <a:t>= erreurs</a:t>
            </a:r>
          </a:p>
          <a:p>
            <a:pPr marL="0" indent="0">
              <a:buNone/>
            </a:pPr>
            <a:endParaRPr lang="fr-FR" sz="2400" dirty="0"/>
          </a:p>
          <a:p>
            <a:r>
              <a:rPr lang="fr-FR" sz="2000" dirty="0"/>
              <a:t>Difficultés de représentation de l’ordre : travail sur un ordre constant de parcours</a:t>
            </a:r>
          </a:p>
          <a:p>
            <a:r>
              <a:rPr lang="fr-FR" sz="2000" dirty="0"/>
              <a:t>Difficultés liées à la disposition de part et d’autre de la baguette : travail sur les points d’attache des boites et pas seulement sur les boites</a:t>
            </a:r>
          </a:p>
          <a:p>
            <a:r>
              <a:rPr lang="fr-FR" sz="2000" dirty="0"/>
              <a:t>Difficultés liées au renversement du sens de la baguette : travail sur la représentation du retournement</a:t>
            </a:r>
          </a:p>
          <a:p>
            <a:endParaRPr lang="fr-FR" dirty="0"/>
          </a:p>
          <a:p>
            <a:endParaRPr lang="fr-FR" dirty="0" smtClean="0"/>
          </a:p>
          <a:p>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694" y="836712"/>
            <a:ext cx="4847579" cy="1944216"/>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5721" y="4929265"/>
            <a:ext cx="5352217" cy="1700954"/>
          </a:xfrm>
          <a:prstGeom prst="rect">
            <a:avLst/>
          </a:prstGeom>
        </p:spPr>
      </p:pic>
      <p:sp>
        <p:nvSpPr>
          <p:cNvPr id="6" name="Organigramme : Délai 5"/>
          <p:cNvSpPr/>
          <p:nvPr/>
        </p:nvSpPr>
        <p:spPr>
          <a:xfrm>
            <a:off x="237393" y="365125"/>
            <a:ext cx="1743807"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Organigramme : Délai 7"/>
          <p:cNvSpPr/>
          <p:nvPr/>
        </p:nvSpPr>
        <p:spPr>
          <a:xfrm>
            <a:off x="118696" y="397593"/>
            <a:ext cx="1981200" cy="1078523"/>
          </a:xfrm>
          <a:prstGeom prst="flowChartDelay">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p:cNvSpPr txBox="1"/>
          <p:nvPr/>
        </p:nvSpPr>
        <p:spPr>
          <a:xfrm>
            <a:off x="237393" y="597159"/>
            <a:ext cx="1862503" cy="923330"/>
          </a:xfrm>
          <a:prstGeom prst="rect">
            <a:avLst/>
          </a:prstGeom>
          <a:noFill/>
        </p:spPr>
        <p:txBody>
          <a:bodyPr wrap="square" rtlCol="0">
            <a:spAutoFit/>
          </a:bodyPr>
          <a:lstStyle/>
          <a:p>
            <a:r>
              <a:rPr lang="fr-FR" dirty="0"/>
              <a:t>Communiquer une position </a:t>
            </a:r>
          </a:p>
          <a:p>
            <a:endParaRPr lang="fr-FR" dirty="0"/>
          </a:p>
        </p:txBody>
      </p:sp>
    </p:spTree>
    <p:extLst>
      <p:ext uri="{BB962C8B-B14F-4D97-AF65-F5344CB8AC3E}">
        <p14:creationId xmlns:p14="http://schemas.microsoft.com/office/powerpoint/2010/main" val="2355573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b="1" dirty="0" smtClean="0">
                <a:solidFill>
                  <a:schemeClr val="accent5"/>
                </a:solidFill>
              </a:rPr>
              <a:t>Problèmes portant sur les collections</a:t>
            </a:r>
            <a:endParaRPr lang="fr-FR" sz="3200" b="1" dirty="0">
              <a:solidFill>
                <a:schemeClr val="accent5"/>
              </a:solidFill>
            </a:endParaRPr>
          </a:p>
        </p:txBody>
      </p:sp>
      <p:sp>
        <p:nvSpPr>
          <p:cNvPr id="4" name="Rectangle à coins arrondis 3"/>
          <p:cNvSpPr/>
          <p:nvPr/>
        </p:nvSpPr>
        <p:spPr>
          <a:xfrm>
            <a:off x="4704962" y="1353924"/>
            <a:ext cx="2631233" cy="2321475"/>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à coins arrondis 4"/>
          <p:cNvSpPr/>
          <p:nvPr/>
        </p:nvSpPr>
        <p:spPr>
          <a:xfrm>
            <a:off x="8120743" y="1373446"/>
            <a:ext cx="2631233" cy="232147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à coins arrondis 5"/>
          <p:cNvSpPr/>
          <p:nvPr/>
        </p:nvSpPr>
        <p:spPr>
          <a:xfrm>
            <a:off x="1194318" y="4001294"/>
            <a:ext cx="2631233" cy="23214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solidFill>
              </a:rPr>
              <a:t>Compléter une quantité pour la rendre égale à une autre </a:t>
            </a:r>
          </a:p>
        </p:txBody>
      </p:sp>
      <p:sp>
        <p:nvSpPr>
          <p:cNvPr id="7" name="Rectangle à coins arrondis 6"/>
          <p:cNvSpPr/>
          <p:nvPr/>
        </p:nvSpPr>
        <p:spPr>
          <a:xfrm>
            <a:off x="8270032" y="4001294"/>
            <a:ext cx="2631233" cy="2321475"/>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solidFill>
              </a:rPr>
              <a:t>Anticiper le résultat d’une action sur une quantité</a:t>
            </a:r>
          </a:p>
        </p:txBody>
      </p:sp>
      <p:sp>
        <p:nvSpPr>
          <p:cNvPr id="8" name="Rectangle à coins arrondis 7"/>
          <p:cNvSpPr/>
          <p:nvPr/>
        </p:nvSpPr>
        <p:spPr>
          <a:xfrm>
            <a:off x="4732175" y="3998118"/>
            <a:ext cx="2631233" cy="2321475"/>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solidFill>
              </a:rPr>
              <a:t>Communiquer une position dans une liste rangée</a:t>
            </a:r>
          </a:p>
        </p:txBody>
      </p:sp>
      <p:sp>
        <p:nvSpPr>
          <p:cNvPr id="9" name="ZoneTexte 8"/>
          <p:cNvSpPr txBox="1"/>
          <p:nvPr/>
        </p:nvSpPr>
        <p:spPr>
          <a:xfrm>
            <a:off x="5096068" y="1690688"/>
            <a:ext cx="1903445" cy="1661993"/>
          </a:xfrm>
          <a:prstGeom prst="rect">
            <a:avLst/>
          </a:prstGeom>
          <a:noFill/>
        </p:spPr>
        <p:txBody>
          <a:bodyPr wrap="square" rtlCol="0">
            <a:spAutoFit/>
          </a:bodyPr>
          <a:lstStyle/>
          <a:p>
            <a:pPr algn="ctr"/>
            <a:r>
              <a:rPr lang="fr-FR" sz="2800" dirty="0"/>
              <a:t>Comparer des quantités </a:t>
            </a:r>
          </a:p>
          <a:p>
            <a:endParaRPr lang="fr-FR" dirty="0"/>
          </a:p>
        </p:txBody>
      </p:sp>
      <p:sp>
        <p:nvSpPr>
          <p:cNvPr id="10" name="ZoneTexte 9"/>
          <p:cNvSpPr txBox="1"/>
          <p:nvPr/>
        </p:nvSpPr>
        <p:spPr>
          <a:xfrm>
            <a:off x="8699240" y="1474350"/>
            <a:ext cx="1772816" cy="2523768"/>
          </a:xfrm>
          <a:prstGeom prst="rect">
            <a:avLst/>
          </a:prstGeom>
          <a:noFill/>
        </p:spPr>
        <p:txBody>
          <a:bodyPr wrap="square" rtlCol="0">
            <a:spAutoFit/>
          </a:bodyPr>
          <a:lstStyle/>
          <a:p>
            <a:pPr algn="ctr"/>
            <a:r>
              <a:rPr lang="fr-FR" sz="2800" dirty="0"/>
              <a:t>Construire une quantité égale à une autre </a:t>
            </a:r>
          </a:p>
          <a:p>
            <a:endParaRPr lang="fr-FR" dirty="0"/>
          </a:p>
        </p:txBody>
      </p:sp>
      <p:sp>
        <p:nvSpPr>
          <p:cNvPr id="11" name="Rectangle à coins arrondis 10"/>
          <p:cNvSpPr/>
          <p:nvPr/>
        </p:nvSpPr>
        <p:spPr>
          <a:xfrm>
            <a:off x="307912" y="1310133"/>
            <a:ext cx="2631233" cy="2321475"/>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ZoneTexte 2"/>
          <p:cNvSpPr txBox="1"/>
          <p:nvPr/>
        </p:nvSpPr>
        <p:spPr>
          <a:xfrm>
            <a:off x="600660" y="1890295"/>
            <a:ext cx="2147596" cy="954107"/>
          </a:xfrm>
          <a:prstGeom prst="rect">
            <a:avLst/>
          </a:prstGeom>
          <a:noFill/>
        </p:spPr>
        <p:txBody>
          <a:bodyPr wrap="square" rtlCol="0">
            <a:spAutoFit/>
          </a:bodyPr>
          <a:lstStyle/>
          <a:p>
            <a:pPr algn="ctr"/>
            <a:r>
              <a:rPr lang="fr-FR" sz="2800" dirty="0" smtClean="0"/>
              <a:t>Activités pré-numériques</a:t>
            </a:r>
            <a:endParaRPr lang="fr-FR" sz="2800" dirty="0"/>
          </a:p>
        </p:txBody>
      </p:sp>
    </p:spTree>
    <p:extLst>
      <p:ext uri="{BB962C8B-B14F-4D97-AF65-F5344CB8AC3E}">
        <p14:creationId xmlns:p14="http://schemas.microsoft.com/office/powerpoint/2010/main" val="2698917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81200" y="274638"/>
            <a:ext cx="8229600" cy="922114"/>
          </a:xfrm>
        </p:spPr>
        <p:txBody>
          <a:bodyPr>
            <a:normAutofit/>
          </a:bodyPr>
          <a:lstStyle/>
          <a:p>
            <a:r>
              <a:rPr lang="fr-FR" sz="3200" b="1" dirty="0" smtClean="0">
                <a:solidFill>
                  <a:schemeClr val="accent5"/>
                </a:solidFill>
              </a:rPr>
              <a:t>	</a:t>
            </a:r>
            <a:endParaRPr lang="fr-FR" sz="3200" b="1" dirty="0">
              <a:solidFill>
                <a:schemeClr val="accent5"/>
              </a:solidFill>
            </a:endParaRPr>
          </a:p>
        </p:txBody>
      </p:sp>
      <p:sp>
        <p:nvSpPr>
          <p:cNvPr id="3" name="Espace réservé du contenu 2"/>
          <p:cNvSpPr>
            <a:spLocks noGrp="1"/>
          </p:cNvSpPr>
          <p:nvPr>
            <p:ph idx="1"/>
          </p:nvPr>
        </p:nvSpPr>
        <p:spPr>
          <a:xfrm>
            <a:off x="1981200" y="1196753"/>
            <a:ext cx="8229600" cy="4929411"/>
          </a:xfrm>
        </p:spPr>
        <p:txBody>
          <a:bodyPr>
            <a:normAutofit/>
          </a:bodyPr>
          <a:lstStyle/>
          <a:p>
            <a:pPr marL="0" indent="0" algn="ctr">
              <a:buNone/>
            </a:pPr>
            <a:r>
              <a:rPr lang="fr-FR" sz="3600" b="1" dirty="0"/>
              <a:t>Apprendre à trier et à désigner</a:t>
            </a:r>
          </a:p>
          <a:p>
            <a:r>
              <a:rPr lang="fr-FR" dirty="0" smtClean="0"/>
              <a:t>Tri : activité logique, apprendre à faire des catégories, à repérer des caractéristiques communes.</a:t>
            </a:r>
          </a:p>
          <a:p>
            <a:r>
              <a:rPr lang="fr-FR" dirty="0" smtClean="0"/>
              <a:t>Désignation : distinguer des caractéristiques d’identification d’un objet dans un lot</a:t>
            </a:r>
          </a:p>
          <a:p>
            <a:r>
              <a:rPr lang="fr-FR" dirty="0" smtClean="0"/>
              <a:t>Faire travailler l’abstraction c’est important pour dénombrer car 5 fourmis, 5 cubes, 5 éléphants c’est le même nombre 5.</a:t>
            </a:r>
          </a:p>
          <a:p>
            <a:endParaRPr lang="fr-FR" dirty="0"/>
          </a:p>
        </p:txBody>
      </p:sp>
      <p:sp>
        <p:nvSpPr>
          <p:cNvPr id="4" name="Organigramme : Délai 3"/>
          <p:cNvSpPr/>
          <p:nvPr/>
        </p:nvSpPr>
        <p:spPr>
          <a:xfrm>
            <a:off x="324897" y="301725"/>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503853" y="541176"/>
            <a:ext cx="1791478" cy="646331"/>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p:txBody>
      </p:sp>
    </p:spTree>
    <p:extLst>
      <p:ext uri="{BB962C8B-B14F-4D97-AF65-F5344CB8AC3E}">
        <p14:creationId xmlns:p14="http://schemas.microsoft.com/office/powerpoint/2010/main" val="1128366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chemeClr val="accent5"/>
                </a:solidFill>
                <a:latin typeface="+mn-lt"/>
              </a:rPr>
              <a:t>		Etape 1 </a:t>
            </a:r>
            <a:r>
              <a:rPr lang="fr-FR" sz="3200" b="1" dirty="0">
                <a:solidFill>
                  <a:schemeClr val="accent5"/>
                </a:solidFill>
                <a:latin typeface="+mn-lt"/>
              </a:rPr>
              <a:t>: trier, situation de référence</a:t>
            </a:r>
            <a:br>
              <a:rPr lang="fr-FR" sz="3200" b="1" dirty="0">
                <a:solidFill>
                  <a:schemeClr val="accent5"/>
                </a:solidFill>
                <a:latin typeface="+mn-lt"/>
              </a:rPr>
            </a:br>
            <a:r>
              <a:rPr lang="fr-FR" sz="3200" b="1" dirty="0" smtClean="0">
                <a:solidFill>
                  <a:schemeClr val="accent5"/>
                </a:solidFill>
                <a:latin typeface="+mn-lt"/>
              </a:rPr>
              <a:t>		Oursons </a:t>
            </a:r>
            <a:r>
              <a:rPr lang="fr-FR" sz="3200" b="1" dirty="0">
                <a:solidFill>
                  <a:schemeClr val="accent5"/>
                </a:solidFill>
                <a:latin typeface="+mn-lt"/>
              </a:rPr>
              <a:t>/ vis-écrous </a:t>
            </a:r>
            <a:r>
              <a:rPr lang="fr-FR" sz="2000" dirty="0">
                <a:latin typeface="+mn-lt"/>
              </a:rPr>
              <a:t>(tailles et couleurs différentes)</a:t>
            </a:r>
          </a:p>
        </p:txBody>
      </p:sp>
      <p:sp>
        <p:nvSpPr>
          <p:cNvPr id="3" name="Espace réservé du contenu 2"/>
          <p:cNvSpPr>
            <a:spLocks noGrp="1"/>
          </p:cNvSpPr>
          <p:nvPr>
            <p:ph idx="1"/>
          </p:nvPr>
        </p:nvSpPr>
        <p:spPr/>
        <p:txBody>
          <a:bodyPr>
            <a:normAutofit/>
          </a:bodyPr>
          <a:lstStyle/>
          <a:p>
            <a:r>
              <a:rPr lang="fr-FR" dirty="0"/>
              <a:t>« mettre ensemble ce qui va ensemble » dans trois boites différentes (éviter boites de couleur)</a:t>
            </a:r>
          </a:p>
          <a:p>
            <a:r>
              <a:rPr lang="fr-FR" dirty="0"/>
              <a:t>Trier avec les boites fermées → erreurs</a:t>
            </a:r>
          </a:p>
          <a:p>
            <a:r>
              <a:rPr lang="fr-FR" dirty="0"/>
              <a:t>Trouver un moyen de ne pas se tromper : désigner (mettre un objet sur la boite, mettre un dessin, une photo, un signe)</a:t>
            </a:r>
          </a:p>
          <a:p>
            <a:r>
              <a:rPr lang="fr-FR" dirty="0"/>
              <a:t>Adaptation en MS en augmentant nombre de critères de tri</a:t>
            </a:r>
          </a:p>
          <a:p>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3504" y="4941168"/>
            <a:ext cx="3721763" cy="1656184"/>
          </a:xfrm>
          <a:prstGeom prst="rect">
            <a:avLst/>
          </a:prstGeom>
        </p:spPr>
      </p:pic>
      <p:sp>
        <p:nvSpPr>
          <p:cNvPr id="6" name="Organigramme : Délai 5"/>
          <p:cNvSpPr/>
          <p:nvPr/>
        </p:nvSpPr>
        <p:spPr>
          <a:xfrm>
            <a:off x="194269" y="365125"/>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391886" y="559837"/>
            <a:ext cx="1847461"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537811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chemeClr val="accent5"/>
                </a:solidFill>
              </a:rPr>
              <a:t>		Etape 2 </a:t>
            </a:r>
            <a:r>
              <a:rPr lang="fr-FR" sz="3200" b="1" dirty="0">
                <a:solidFill>
                  <a:schemeClr val="accent5"/>
                </a:solidFill>
              </a:rPr>
              <a:t>: désignation, activité rituelle</a:t>
            </a:r>
            <a:br>
              <a:rPr lang="fr-FR" sz="3200" b="1" dirty="0">
                <a:solidFill>
                  <a:schemeClr val="accent5"/>
                </a:solidFill>
              </a:rPr>
            </a:br>
            <a:r>
              <a:rPr lang="fr-FR" sz="3200" b="1" dirty="0" smtClean="0">
                <a:solidFill>
                  <a:schemeClr val="accent5"/>
                </a:solidFill>
              </a:rPr>
              <a:t>		Retrouve </a:t>
            </a:r>
            <a:r>
              <a:rPr lang="fr-FR" sz="3200" b="1" dirty="0">
                <a:solidFill>
                  <a:schemeClr val="accent5"/>
                </a:solidFill>
              </a:rPr>
              <a:t>ce que j’ai dans ma boite</a:t>
            </a:r>
          </a:p>
        </p:txBody>
      </p:sp>
      <p:sp>
        <p:nvSpPr>
          <p:cNvPr id="3" name="Espace réservé du contenu 2"/>
          <p:cNvSpPr>
            <a:spLocks noGrp="1"/>
          </p:cNvSpPr>
          <p:nvPr>
            <p:ph idx="1"/>
          </p:nvPr>
        </p:nvSpPr>
        <p:spPr/>
        <p:txBody>
          <a:bodyPr/>
          <a:lstStyle/>
          <a:p>
            <a:r>
              <a:rPr lang="fr-FR" sz="2400" dirty="0"/>
              <a:t>Construire un code de désignation : distinguer les objets d’un lot en les caractérisant oralement ou par le dessin.</a:t>
            </a:r>
          </a:p>
          <a:p>
            <a:r>
              <a:rPr lang="fr-FR" sz="2400" dirty="0"/>
              <a:t>Rituellement : trois objets au départ dans la boite, en ajouter un ou deux chaque jour. Bien les désigner ensemble (balle rouge, balle bleue, voiture, camion), se mettre d’accord.</a:t>
            </a:r>
          </a:p>
          <a:p>
            <a:r>
              <a:rPr lang="fr-FR" sz="2400" dirty="0"/>
              <a:t>Jusqu’à environ 25-30 objets : des objets cylindriques, sphériques, parallélépipédiques, sans forme dominante.</a:t>
            </a:r>
          </a:p>
          <a:p>
            <a:pPr marL="0" indent="0">
              <a:buNone/>
            </a:pPr>
            <a:endParaRPr lang="fr-FR" sz="2400" dirty="0"/>
          </a:p>
          <a:p>
            <a:endParaRPr lang="fr-FR"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01" y="4581128"/>
            <a:ext cx="1594520" cy="936104"/>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97154" y="5211320"/>
            <a:ext cx="1456557" cy="996194"/>
          </a:xfrm>
          <a:prstGeom prst="rect">
            <a:avLst/>
          </a:prstGeom>
        </p:spPr>
      </p:pic>
      <p:pic>
        <p:nvPicPr>
          <p:cNvPr id="6" name="Imag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5143" y="4503870"/>
            <a:ext cx="1414311" cy="821992"/>
          </a:xfrm>
          <a:prstGeom prst="rect">
            <a:avLst/>
          </a:prstGeom>
        </p:spPr>
      </p:pic>
      <p:pic>
        <p:nvPicPr>
          <p:cNvPr id="7" name="Imag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41330" y="4648129"/>
            <a:ext cx="1200318" cy="533474"/>
          </a:xfrm>
          <a:prstGeom prst="rect">
            <a:avLst/>
          </a:prstGeom>
        </p:spPr>
      </p:pic>
      <p:pic>
        <p:nvPicPr>
          <p:cNvPr id="8" name="Imag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39122" y="5563285"/>
            <a:ext cx="2086266" cy="771633"/>
          </a:xfrm>
          <a:prstGeom prst="rect">
            <a:avLst/>
          </a:prstGeom>
        </p:spPr>
      </p:pic>
      <p:sp>
        <p:nvSpPr>
          <p:cNvPr id="9" name="Organigramme : Délai 8"/>
          <p:cNvSpPr/>
          <p:nvPr/>
        </p:nvSpPr>
        <p:spPr>
          <a:xfrm>
            <a:off x="194269" y="365125"/>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ZoneTexte 9"/>
          <p:cNvSpPr txBox="1"/>
          <p:nvPr/>
        </p:nvSpPr>
        <p:spPr>
          <a:xfrm>
            <a:off x="354563" y="541176"/>
            <a:ext cx="1626638"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1426342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981200" y="476673"/>
            <a:ext cx="8579296" cy="5649491"/>
          </a:xfrm>
        </p:spPr>
        <p:txBody>
          <a:bodyPr>
            <a:normAutofit fontScale="92500" lnSpcReduction="10000"/>
          </a:bodyPr>
          <a:lstStyle/>
          <a:p>
            <a:pPr marL="0" indent="0" algn="r">
              <a:buNone/>
            </a:pPr>
            <a:r>
              <a:rPr lang="fr-FR" dirty="0" smtClean="0"/>
              <a:t>Travailler la conservation de la mémoire d’un lot </a:t>
            </a:r>
          </a:p>
          <a:p>
            <a:pPr marL="0" indent="0">
              <a:buNone/>
            </a:pPr>
            <a:endParaRPr lang="fr-FR" sz="2000" dirty="0"/>
          </a:p>
          <a:p>
            <a:pPr marL="0" indent="0">
              <a:buNone/>
            </a:pPr>
            <a:r>
              <a:rPr lang="fr-FR" sz="2400" dirty="0"/>
              <a:t>En petit groupe, PE sort un lot d’objets, élèves sur une feuille doivent « écrire » le lot pour s’en souvenir le lendemain. </a:t>
            </a:r>
          </a:p>
          <a:p>
            <a:pPr marL="0" indent="0">
              <a:buNone/>
            </a:pPr>
            <a:r>
              <a:rPr lang="fr-FR" sz="2400" dirty="0"/>
              <a:t>PE garde en mémoire le lot avec une photo.</a:t>
            </a:r>
          </a:p>
          <a:p>
            <a:pPr marL="0" indent="0">
              <a:buNone/>
            </a:pPr>
            <a:r>
              <a:rPr lang="fr-FR" sz="2400" dirty="0"/>
              <a:t>→ dessins, schématisations = erreurs (oubli d’objets, oubli de dessiner avec les couleurs, dessin d’un autre objet).</a:t>
            </a:r>
          </a:p>
          <a:p>
            <a:pPr marL="0" indent="0">
              <a:buNone/>
            </a:pPr>
            <a:endParaRPr lang="fr-FR" sz="2400" dirty="0"/>
          </a:p>
          <a:p>
            <a:pPr marL="0" indent="0">
              <a:buNone/>
            </a:pPr>
            <a:r>
              <a:rPr lang="fr-FR" sz="2400" dirty="0"/>
              <a:t>                                        lot et dessin</a:t>
            </a:r>
          </a:p>
          <a:p>
            <a:pPr marL="0" indent="0">
              <a:buNone/>
            </a:pPr>
            <a:r>
              <a:rPr lang="fr-FR" sz="2400" dirty="0"/>
              <a:t>                                                     objets retrouvés</a:t>
            </a:r>
          </a:p>
          <a:p>
            <a:pPr marL="0" indent="0">
              <a:buNone/>
            </a:pPr>
            <a:endParaRPr lang="fr-FR" sz="2400" dirty="0"/>
          </a:p>
          <a:p>
            <a:pPr marL="0" indent="0">
              <a:buNone/>
            </a:pPr>
            <a:endParaRPr lang="fr-FR" sz="2400" dirty="0"/>
          </a:p>
          <a:p>
            <a:pPr marL="0" indent="0">
              <a:buNone/>
            </a:pPr>
            <a:endParaRPr lang="fr-FR" sz="2400" dirty="0"/>
          </a:p>
          <a:p>
            <a:pPr marL="0" indent="0">
              <a:buNone/>
            </a:pPr>
            <a:r>
              <a:rPr lang="fr-FR" dirty="0"/>
              <a:t>Travailler sur le nombre d’objets et sur un code commun de schématisation.</a:t>
            </a:r>
          </a:p>
          <a:p>
            <a:endParaRPr lang="fr-FR" sz="2400" dirty="0"/>
          </a:p>
          <a:p>
            <a:endParaRPr lang="fr-FR" sz="24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3512" y="3068961"/>
            <a:ext cx="2800732" cy="1783767"/>
          </a:xfrm>
          <a:prstGeom prst="rect">
            <a:avLst/>
          </a:prstGeom>
        </p:spPr>
      </p:pic>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5106" y="3075816"/>
            <a:ext cx="3001374" cy="2175004"/>
          </a:xfrm>
          <a:prstGeom prst="rect">
            <a:avLst/>
          </a:prstGeom>
        </p:spPr>
      </p:pic>
      <p:sp>
        <p:nvSpPr>
          <p:cNvPr id="6" name="Organigramme : Délai 5"/>
          <p:cNvSpPr/>
          <p:nvPr/>
        </p:nvSpPr>
        <p:spPr>
          <a:xfrm>
            <a:off x="287575" y="155033"/>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p:cNvSpPr txBox="1"/>
          <p:nvPr/>
        </p:nvSpPr>
        <p:spPr>
          <a:xfrm>
            <a:off x="541176" y="335902"/>
            <a:ext cx="1623526"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2121367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200" b="1" dirty="0" smtClean="0">
                <a:solidFill>
                  <a:schemeClr val="accent5"/>
                </a:solidFill>
              </a:rPr>
              <a:t>		Etape 3 </a:t>
            </a:r>
            <a:r>
              <a:rPr lang="fr-FR" sz="3200" b="1" dirty="0">
                <a:solidFill>
                  <a:schemeClr val="accent5"/>
                </a:solidFill>
              </a:rPr>
              <a:t>: abstraction, situation de coopération </a:t>
            </a:r>
            <a:br>
              <a:rPr lang="fr-FR" sz="3200" b="1" dirty="0">
                <a:solidFill>
                  <a:schemeClr val="accent5"/>
                </a:solidFill>
              </a:rPr>
            </a:br>
            <a:r>
              <a:rPr lang="fr-FR" sz="3200" b="1" dirty="0" smtClean="0">
                <a:solidFill>
                  <a:schemeClr val="accent5"/>
                </a:solidFill>
              </a:rPr>
              <a:t>		Passe-moi </a:t>
            </a:r>
            <a:r>
              <a:rPr lang="fr-FR" sz="3200" b="1" dirty="0">
                <a:solidFill>
                  <a:schemeClr val="accent5"/>
                </a:solidFill>
              </a:rPr>
              <a:t>le sac</a:t>
            </a:r>
          </a:p>
        </p:txBody>
      </p:sp>
      <p:sp>
        <p:nvSpPr>
          <p:cNvPr id="3" name="Espace réservé du contenu 2"/>
          <p:cNvSpPr>
            <a:spLocks noGrp="1"/>
          </p:cNvSpPr>
          <p:nvPr>
            <p:ph idx="1"/>
          </p:nvPr>
        </p:nvSpPr>
        <p:spPr>
          <a:xfrm>
            <a:off x="1981200" y="1417638"/>
            <a:ext cx="8229600" cy="5251722"/>
          </a:xfrm>
        </p:spPr>
        <p:txBody>
          <a:bodyPr>
            <a:normAutofit/>
          </a:bodyPr>
          <a:lstStyle/>
          <a:p>
            <a:r>
              <a:rPr lang="fr-FR" sz="2400" dirty="0"/>
              <a:t>Petit groupe (4 élèves) chacun un sac avec des objets différents en taille, couleur, forme et identiques.</a:t>
            </a:r>
          </a:p>
          <a:p>
            <a:r>
              <a:rPr lang="fr-FR" sz="2400" dirty="0"/>
              <a:t>« Regardez ce que vous avez dans votre sac. Ensuite, le dire aux autres. A la fin, me dire combien il y a d’objets en tout, dans tous vos sacs. »</a:t>
            </a:r>
          </a:p>
          <a:p>
            <a:r>
              <a:rPr lang="fr-FR" sz="2400" dirty="0"/>
              <a:t>Se détacher des caractéristiques des objets, plus facile de dire le nombre, de compter (calculer) à chaque fois…</a:t>
            </a:r>
          </a:p>
          <a:p>
            <a:r>
              <a:rPr lang="fr-FR" sz="2400" dirty="0"/>
              <a:t>Puis </a:t>
            </a:r>
            <a:r>
              <a:rPr lang="fr-FR" sz="2400" b="1" dirty="0"/>
              <a:t>communication à la chaine </a:t>
            </a:r>
            <a:r>
              <a:rPr lang="fr-FR" sz="2400" dirty="0"/>
              <a:t>: élève A dit à B ce qu’il a dans son sac, B dit à C ce qu’il y a dans les deux sacs, C dit à D ce qu’il y a dans les trois sacs, D dit ce qu’il y a dans tous les sacs avec le sien. </a:t>
            </a:r>
          </a:p>
          <a:p>
            <a:pPr marL="0" indent="0">
              <a:buNone/>
            </a:pPr>
            <a:r>
              <a:rPr lang="fr-FR" sz="2400" dirty="0"/>
              <a:t>→ Mise en commun de stratégies : non description des objets, cumul de calculs.</a:t>
            </a:r>
          </a:p>
        </p:txBody>
      </p:sp>
      <p:sp>
        <p:nvSpPr>
          <p:cNvPr id="4" name="Organigramme : Délai 3"/>
          <p:cNvSpPr/>
          <p:nvPr/>
        </p:nvSpPr>
        <p:spPr>
          <a:xfrm>
            <a:off x="237393" y="339115"/>
            <a:ext cx="2344615" cy="1078523"/>
          </a:xfrm>
          <a:prstGeom prst="flowChartDela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10547" y="522514"/>
            <a:ext cx="1772816" cy="923330"/>
          </a:xfrm>
          <a:prstGeom prst="rect">
            <a:avLst/>
          </a:prstGeom>
          <a:noFill/>
        </p:spPr>
        <p:txBody>
          <a:bodyPr wrap="square" rtlCol="0">
            <a:spAutoFit/>
          </a:bodyPr>
          <a:lstStyle/>
          <a:p>
            <a:r>
              <a:rPr lang="fr-FR" dirty="0">
                <a:solidFill>
                  <a:schemeClr val="bg1"/>
                </a:solidFill>
              </a:rPr>
              <a:t>Activités </a:t>
            </a:r>
            <a:r>
              <a:rPr lang="fr-FR" dirty="0" err="1">
                <a:solidFill>
                  <a:schemeClr val="bg1"/>
                </a:solidFill>
              </a:rPr>
              <a:t>prénumériques</a:t>
            </a:r>
            <a:endParaRPr lang="fr-FR" dirty="0">
              <a:solidFill>
                <a:schemeClr val="bg1"/>
              </a:solidFill>
            </a:endParaRPr>
          </a:p>
          <a:p>
            <a:endParaRPr lang="fr-FR" dirty="0"/>
          </a:p>
        </p:txBody>
      </p:sp>
    </p:spTree>
    <p:extLst>
      <p:ext uri="{BB962C8B-B14F-4D97-AF65-F5344CB8AC3E}">
        <p14:creationId xmlns:p14="http://schemas.microsoft.com/office/powerpoint/2010/main" val="14370346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1310</TotalTime>
  <Words>3064</Words>
  <Application>Microsoft Office PowerPoint</Application>
  <PresentationFormat>Personnalisé</PresentationFormat>
  <Paragraphs>382</Paragraphs>
  <Slides>30</Slides>
  <Notes>23</Notes>
  <HiddenSlides>0</HiddenSlides>
  <MMClips>0</MMClips>
  <ScaleCrop>false</ScaleCrop>
  <HeadingPairs>
    <vt:vector size="4" baseType="variant">
      <vt:variant>
        <vt:lpstr>Thème</vt:lpstr>
      </vt:variant>
      <vt:variant>
        <vt:i4>1</vt:i4>
      </vt:variant>
      <vt:variant>
        <vt:lpstr>Titres des diapositives</vt:lpstr>
      </vt:variant>
      <vt:variant>
        <vt:i4>30</vt:i4>
      </vt:variant>
    </vt:vector>
  </HeadingPairs>
  <TitlesOfParts>
    <vt:vector size="31" baseType="lpstr">
      <vt:lpstr>Thème Office</vt:lpstr>
      <vt:lpstr>Situations construction du nombre</vt:lpstr>
      <vt:lpstr>Des problèmes pour apprendre : on vise des connaissances</vt:lpstr>
      <vt:lpstr>Problèmes portant sur les collections</vt:lpstr>
      <vt:lpstr>Problèmes portant sur les collections</vt:lpstr>
      <vt:lpstr> </vt:lpstr>
      <vt:lpstr>  Etape 1 : trier, situation de référence   Oursons / vis-écrous (tailles et couleurs différentes)</vt:lpstr>
      <vt:lpstr>  Etape 2 : désignation, activité rituelle   Retrouve ce que j’ai dans ma boite</vt:lpstr>
      <vt:lpstr>Présentation PowerPoint</vt:lpstr>
      <vt:lpstr>  Etape 3 : abstraction, situation de coopération    Passe-moi le sac</vt:lpstr>
      <vt:lpstr>  Énumérer pour dénombrer</vt:lpstr>
      <vt:lpstr>  Énumérer : situation de référence   boites et allumettes</vt:lpstr>
      <vt:lpstr>Présentation PowerPoint</vt:lpstr>
      <vt:lpstr>Présentation PowerPoint</vt:lpstr>
      <vt:lpstr>Présentation PowerPoint</vt:lpstr>
      <vt:lpstr>Créer le besoin du nombre pour exprimer des quantités</vt:lpstr>
      <vt:lpstr>Créer le besoin du nombre pour exprimer des quantités</vt:lpstr>
      <vt:lpstr>Présentation PowerPoint</vt:lpstr>
      <vt:lpstr>Divers habillages</vt:lpstr>
      <vt:lpstr>Les variables de la situation</vt:lpstr>
      <vt:lpstr>Les variables de la situation</vt:lpstr>
      <vt:lpstr>Les procédures</vt:lpstr>
      <vt:lpstr>Choisir une quantité</vt:lpstr>
      <vt:lpstr>Comparaison de quantités</vt:lpstr>
      <vt:lpstr>Recherche de compléments</vt:lpstr>
      <vt:lpstr>Construire une quantité</vt:lpstr>
      <vt:lpstr>Présentation PowerPoint</vt:lpstr>
      <vt:lpstr>  Etape 1 : première approche   Le train des poupées</vt:lpstr>
      <vt:lpstr>  Etape 2 : situation problème   Le petit train</vt:lpstr>
      <vt:lpstr>  Etape 3: situation problème   Boites en ligne</vt:lpstr>
      <vt:lpstr>Présentation PowerPoint</vt:lpstr>
    </vt:vector>
  </TitlesOfParts>
  <Company>Rectorat 38</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Situations construction du nombre</dc:title>
  <dc:creator>Despinasse Anne-Cecile</dc:creator>
  <cp:lastModifiedBy>Maria Meunier</cp:lastModifiedBy>
  <cp:revision>57</cp:revision>
  <dcterms:created xsi:type="dcterms:W3CDTF">2019-10-24T07:29:06Z</dcterms:created>
  <dcterms:modified xsi:type="dcterms:W3CDTF">2019-11-05T13:57:22Z</dcterms:modified>
</cp:coreProperties>
</file>